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FCC59_22270AB6.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FCC96_58BE0F14.xml" ContentType="application/vnd.ms-powerpoint.comments+xml"/>
  <Override PartName="/ppt/notesSlides/notesSlide21.xml" ContentType="application/vnd.openxmlformats-officedocument.presentationml.notesSlide+xml"/>
  <Override PartName="/ppt/comments/modernComment_7FFFCC84_92B001C1.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147470495" r:id="rId3"/>
    <p:sldId id="258" r:id="rId4"/>
    <p:sldId id="2147470422" r:id="rId5"/>
    <p:sldId id="353" r:id="rId6"/>
    <p:sldId id="305" r:id="rId7"/>
    <p:sldId id="2147470488" r:id="rId8"/>
    <p:sldId id="351" r:id="rId9"/>
    <p:sldId id="260" r:id="rId10"/>
    <p:sldId id="265" r:id="rId11"/>
    <p:sldId id="271" r:id="rId12"/>
    <p:sldId id="289" r:id="rId13"/>
    <p:sldId id="281" r:id="rId14"/>
    <p:sldId id="298" r:id="rId15"/>
    <p:sldId id="266" r:id="rId16"/>
    <p:sldId id="291" r:id="rId17"/>
    <p:sldId id="280" r:id="rId18"/>
    <p:sldId id="2147470425" r:id="rId19"/>
    <p:sldId id="294" r:id="rId20"/>
    <p:sldId id="282" r:id="rId21"/>
    <p:sldId id="2147470493" r:id="rId22"/>
    <p:sldId id="283" r:id="rId23"/>
    <p:sldId id="284" r:id="rId24"/>
    <p:sldId id="300" r:id="rId25"/>
    <p:sldId id="2147470494" r:id="rId26"/>
    <p:sldId id="2147470486" r:id="rId27"/>
    <p:sldId id="2147470468" r:id="rId28"/>
    <p:sldId id="2147470489" r:id="rId29"/>
  </p:sldIdLst>
  <p:sldSz cx="12192000" cy="6858000"/>
  <p:notesSz cx="6858000" cy="9144000"/>
  <p:embeddedFontLst>
    <p:embeddedFont>
      <p:font typeface="Fira Sans" panose="020B0503050000020004" pitchFamily="34" charset="0"/>
      <p:regular r:id="rId31"/>
      <p:bold r:id="rId32"/>
      <p:italic r:id="rId33"/>
      <p:boldItalic r:id="rId34"/>
    </p:embeddedFont>
    <p:embeddedFont>
      <p:font typeface="Roboto" panose="02000000000000000000" pitchFamily="2" charset="0"/>
      <p:regular r:id="rId35"/>
      <p:bold r:id="rId36"/>
      <p:italic r:id="rId37"/>
      <p:boldItalic r:id="rId38"/>
    </p:embeddedFont>
    <p:embeddedFont>
      <p:font typeface="Trebuchet MS" panose="020B060302020202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688647-C152-1AD2-B81B-C30EF2DE3E10}" name="Courtney Staples" initials="CS" userId="23e6f3ec032300f7" providerId="Windows Live"/>
  <p188:author id="{4A9AA257-E34B-3A80-207B-E76EA3228D70}" name="Jameson MacDonnell" initials="JM" userId="7b69d660b20cd6d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A2A2"/>
    <a:srgbClr val="A5BBA8"/>
    <a:srgbClr val="E6E6E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F5E05-FD0A-3A07-D06B-832E6D5E8E5B}" v="207" dt="2024-08-23T19:33:14.930"/>
    <p1510:client id="{1221B813-B97D-A78D-B4EC-D94EF59B0BC9}" v="13" dt="2024-08-23T20:47:04.886"/>
    <p1510:client id="{2FC20210-2A70-E926-338C-02CBE757325A}" v="1" dt="2024-08-23T19:35:35.871"/>
    <p1510:client id="{C5E570F1-6D31-9D7D-CE7E-5B6EB200ABDB}" v="6" dt="2024-08-23T19:56:11.176"/>
    <p1510:client id="{D57E3560-122D-49FD-686C-3BFB630F73AD}" v="2" dt="2024-08-23T19:36: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nckney, Felicia" userId="S::fpinckney@mgb.org::4cad3caf-be07-40e6-9519-9f4e6c155cd8" providerId="AD" clId="Web-{03BF5E05-FD0A-3A07-D06B-832E6D5E8E5B}"/>
    <pc:docChg chg="addSld modSld">
      <pc:chgData name="Pinckney, Felicia" userId="S::fpinckney@mgb.org::4cad3caf-be07-40e6-9519-9f4e6c155cd8" providerId="AD" clId="Web-{03BF5E05-FD0A-3A07-D06B-832E6D5E8E5B}" dt="2024-08-23T19:33:14.930" v="110" actId="20577"/>
      <pc:docMkLst>
        <pc:docMk/>
      </pc:docMkLst>
      <pc:sldChg chg="addSp modSp">
        <pc:chgData name="Pinckney, Felicia" userId="S::fpinckney@mgb.org::4cad3caf-be07-40e6-9519-9f4e6c155cd8" providerId="AD" clId="Web-{03BF5E05-FD0A-3A07-D06B-832E6D5E8E5B}" dt="2024-08-23T19:32:15.539" v="103" actId="1076"/>
        <pc:sldMkLst>
          <pc:docMk/>
          <pc:sldMk cId="3688399867" sldId="256"/>
        </pc:sldMkLst>
        <pc:spChg chg="add mod">
          <ac:chgData name="Pinckney, Felicia" userId="S::fpinckney@mgb.org::4cad3caf-be07-40e6-9519-9f4e6c155cd8" providerId="AD" clId="Web-{03BF5E05-FD0A-3A07-D06B-832E6D5E8E5B}" dt="2024-08-23T19:31:41.758" v="102" actId="20577"/>
          <ac:spMkLst>
            <pc:docMk/>
            <pc:sldMk cId="3688399867" sldId="256"/>
            <ac:spMk id="2" creationId="{6FE4782A-9A00-BBA7-BD3D-0AEC92F821AF}"/>
          </ac:spMkLst>
        </pc:spChg>
        <pc:spChg chg="add mod">
          <ac:chgData name="Pinckney, Felicia" userId="S::fpinckney@mgb.org::4cad3caf-be07-40e6-9519-9f4e6c155cd8" providerId="AD" clId="Web-{03BF5E05-FD0A-3A07-D06B-832E6D5E8E5B}" dt="2024-08-23T19:32:15.539" v="103" actId="1076"/>
          <ac:spMkLst>
            <pc:docMk/>
            <pc:sldMk cId="3688399867" sldId="256"/>
            <ac:spMk id="3" creationId="{983D823F-90F7-1227-2ABA-0ACDB19E018D}"/>
          </ac:spMkLst>
        </pc:spChg>
      </pc:sldChg>
      <pc:sldChg chg="modSp new">
        <pc:chgData name="Pinckney, Felicia" userId="S::fpinckney@mgb.org::4cad3caf-be07-40e6-9519-9f4e6c155cd8" providerId="AD" clId="Web-{03BF5E05-FD0A-3A07-D06B-832E6D5E8E5B}" dt="2024-08-23T19:33:14.930" v="110" actId="20577"/>
        <pc:sldMkLst>
          <pc:docMk/>
          <pc:sldMk cId="3953978391" sldId="2147470495"/>
        </pc:sldMkLst>
        <pc:spChg chg="mod">
          <ac:chgData name="Pinckney, Felicia" userId="S::fpinckney@mgb.org::4cad3caf-be07-40e6-9519-9f4e6c155cd8" providerId="AD" clId="Web-{03BF5E05-FD0A-3A07-D06B-832E6D5E8E5B}" dt="2024-08-23T19:33:14.930" v="110" actId="20577"/>
          <ac:spMkLst>
            <pc:docMk/>
            <pc:sldMk cId="3953978391" sldId="2147470495"/>
            <ac:spMk id="2" creationId="{4E8A4355-34C4-E46F-0878-90C0C5858AD7}"/>
          </ac:spMkLst>
        </pc:spChg>
      </pc:sldChg>
    </pc:docChg>
  </pc:docChgLst>
  <pc:docChgLst>
    <pc:chgData name="Pinckney, Felicia" userId="S::fpinckney@mgb.org::4cad3caf-be07-40e6-9519-9f4e6c155cd8" providerId="AD" clId="Web-{D57E3560-122D-49FD-686C-3BFB630F73AD}"/>
    <pc:docChg chg="modSld">
      <pc:chgData name="Pinckney, Felicia" userId="S::fpinckney@mgb.org::4cad3caf-be07-40e6-9519-9f4e6c155cd8" providerId="AD" clId="Web-{D57E3560-122D-49FD-686C-3BFB630F73AD}" dt="2024-08-23T19:36:58.393" v="1" actId="20577"/>
      <pc:docMkLst>
        <pc:docMk/>
      </pc:docMkLst>
      <pc:sldChg chg="modSp">
        <pc:chgData name="Pinckney, Felicia" userId="S::fpinckney@mgb.org::4cad3caf-be07-40e6-9519-9f4e6c155cd8" providerId="AD" clId="Web-{D57E3560-122D-49FD-686C-3BFB630F73AD}" dt="2024-08-23T19:36:58.393" v="1" actId="20577"/>
        <pc:sldMkLst>
          <pc:docMk/>
          <pc:sldMk cId="3953978391" sldId="2147470495"/>
        </pc:sldMkLst>
        <pc:spChg chg="mod">
          <ac:chgData name="Pinckney, Felicia" userId="S::fpinckney@mgb.org::4cad3caf-be07-40e6-9519-9f4e6c155cd8" providerId="AD" clId="Web-{D57E3560-122D-49FD-686C-3BFB630F73AD}" dt="2024-08-23T19:36:58.393" v="1" actId="20577"/>
          <ac:spMkLst>
            <pc:docMk/>
            <pc:sldMk cId="3953978391" sldId="2147470495"/>
            <ac:spMk id="3" creationId="{5BBA13E5-C20B-5BBC-F3F7-2BBBC46B2D31}"/>
          </ac:spMkLst>
        </pc:spChg>
      </pc:sldChg>
    </pc:docChg>
  </pc:docChgLst>
  <pc:docChgLst>
    <pc:chgData name="Pinckney, Felicia" userId="S::fpinckney@mgb.org::4cad3caf-be07-40e6-9519-9f4e6c155cd8" providerId="AD" clId="Web-{2FC20210-2A70-E926-338C-02CBE757325A}"/>
    <pc:docChg chg="modSld">
      <pc:chgData name="Pinckney, Felicia" userId="S::fpinckney@mgb.org::4cad3caf-be07-40e6-9519-9f4e6c155cd8" providerId="AD" clId="Web-{2FC20210-2A70-E926-338C-02CBE757325A}" dt="2024-08-23T19:35:35.871" v="0"/>
      <pc:docMkLst>
        <pc:docMk/>
      </pc:docMkLst>
      <pc:sldChg chg="addSp modSp mod modClrScheme chgLayout">
        <pc:chgData name="Pinckney, Felicia" userId="S::fpinckney@mgb.org::4cad3caf-be07-40e6-9519-9f4e6c155cd8" providerId="AD" clId="Web-{2FC20210-2A70-E926-338C-02CBE757325A}" dt="2024-08-23T19:35:35.871" v="0"/>
        <pc:sldMkLst>
          <pc:docMk/>
          <pc:sldMk cId="3953978391" sldId="2147470495"/>
        </pc:sldMkLst>
        <pc:spChg chg="mod ord">
          <ac:chgData name="Pinckney, Felicia" userId="S::fpinckney@mgb.org::4cad3caf-be07-40e6-9519-9f4e6c155cd8" providerId="AD" clId="Web-{2FC20210-2A70-E926-338C-02CBE757325A}" dt="2024-08-23T19:35:35.871" v="0"/>
          <ac:spMkLst>
            <pc:docMk/>
            <pc:sldMk cId="3953978391" sldId="2147470495"/>
            <ac:spMk id="2" creationId="{4E8A4355-34C4-E46F-0878-90C0C5858AD7}"/>
          </ac:spMkLst>
        </pc:spChg>
        <pc:spChg chg="add mod ord">
          <ac:chgData name="Pinckney, Felicia" userId="S::fpinckney@mgb.org::4cad3caf-be07-40e6-9519-9f4e6c155cd8" providerId="AD" clId="Web-{2FC20210-2A70-E926-338C-02CBE757325A}" dt="2024-08-23T19:35:35.871" v="0"/>
          <ac:spMkLst>
            <pc:docMk/>
            <pc:sldMk cId="3953978391" sldId="2147470495"/>
            <ac:spMk id="3" creationId="{5BBA13E5-C20B-5BBC-F3F7-2BBBC46B2D31}"/>
          </ac:spMkLst>
        </pc:spChg>
      </pc:sldChg>
    </pc:docChg>
  </pc:docChgLst>
  <pc:docChgLst>
    <pc:chgData name="Pinckney, Felicia" userId="S::fpinckney@mgb.org::4cad3caf-be07-40e6-9519-9f4e6c155cd8" providerId="AD" clId="Web-{1221B813-B97D-A78D-B4EC-D94EF59B0BC9}"/>
    <pc:docChg chg="modSld">
      <pc:chgData name="Pinckney, Felicia" userId="S::fpinckney@mgb.org::4cad3caf-be07-40e6-9519-9f4e6c155cd8" providerId="AD" clId="Web-{1221B813-B97D-A78D-B4EC-D94EF59B0BC9}" dt="2024-08-23T20:47:04.886" v="9" actId="1076"/>
      <pc:docMkLst>
        <pc:docMk/>
      </pc:docMkLst>
      <pc:sldChg chg="modSp">
        <pc:chgData name="Pinckney, Felicia" userId="S::fpinckney@mgb.org::4cad3caf-be07-40e6-9519-9f4e6c155cd8" providerId="AD" clId="Web-{1221B813-B97D-A78D-B4EC-D94EF59B0BC9}" dt="2024-08-23T20:47:04.886" v="9" actId="1076"/>
        <pc:sldMkLst>
          <pc:docMk/>
          <pc:sldMk cId="3688399867" sldId="256"/>
        </pc:sldMkLst>
        <pc:spChg chg="mod">
          <ac:chgData name="Pinckney, Felicia" userId="S::fpinckney@mgb.org::4cad3caf-be07-40e6-9519-9f4e6c155cd8" providerId="AD" clId="Web-{1221B813-B97D-A78D-B4EC-D94EF59B0BC9}" dt="2024-08-23T20:46:59.698" v="8" actId="14100"/>
          <ac:spMkLst>
            <pc:docMk/>
            <pc:sldMk cId="3688399867" sldId="256"/>
            <ac:spMk id="2" creationId="{6FE4782A-9A00-BBA7-BD3D-0AEC92F821AF}"/>
          </ac:spMkLst>
        </pc:spChg>
        <pc:spChg chg="mod">
          <ac:chgData name="Pinckney, Felicia" userId="S::fpinckney@mgb.org::4cad3caf-be07-40e6-9519-9f4e6c155cd8" providerId="AD" clId="Web-{1221B813-B97D-A78D-B4EC-D94EF59B0BC9}" dt="2024-08-23T20:47:04.886" v="9" actId="1076"/>
          <ac:spMkLst>
            <pc:docMk/>
            <pc:sldMk cId="3688399867" sldId="256"/>
            <ac:spMk id="3" creationId="{983D823F-90F7-1227-2ABA-0ACDB19E018D}"/>
          </ac:spMkLst>
        </pc:spChg>
      </pc:sldChg>
    </pc:docChg>
  </pc:docChgLst>
  <pc:docChgLst>
    <pc:chgData name="Pinckney, Felicia" userId="S::fpinckney@mgb.org::4cad3caf-be07-40e6-9519-9f4e6c155cd8" providerId="AD" clId="Web-{C5E570F1-6D31-9D7D-CE7E-5B6EB200ABDB}"/>
    <pc:docChg chg="modSld">
      <pc:chgData name="Pinckney, Felicia" userId="S::fpinckney@mgb.org::4cad3caf-be07-40e6-9519-9f4e6c155cd8" providerId="AD" clId="Web-{C5E570F1-6D31-9D7D-CE7E-5B6EB200ABDB}" dt="2024-08-23T19:56:10.957" v="4" actId="20577"/>
      <pc:docMkLst>
        <pc:docMk/>
      </pc:docMkLst>
      <pc:sldChg chg="modSp">
        <pc:chgData name="Pinckney, Felicia" userId="S::fpinckney@mgb.org::4cad3caf-be07-40e6-9519-9f4e6c155cd8" providerId="AD" clId="Web-{C5E570F1-6D31-9D7D-CE7E-5B6EB200ABDB}" dt="2024-08-23T19:56:10.957" v="4" actId="20577"/>
        <pc:sldMkLst>
          <pc:docMk/>
          <pc:sldMk cId="3953978391" sldId="2147470495"/>
        </pc:sldMkLst>
        <pc:spChg chg="mod">
          <ac:chgData name="Pinckney, Felicia" userId="S::fpinckney@mgb.org::4cad3caf-be07-40e6-9519-9f4e6c155cd8" providerId="AD" clId="Web-{C5E570F1-6D31-9D7D-CE7E-5B6EB200ABDB}" dt="2024-08-23T19:56:10.957" v="4" actId="20577"/>
          <ac:spMkLst>
            <pc:docMk/>
            <pc:sldMk cId="3953978391" sldId="2147470495"/>
            <ac:spMk id="3" creationId="{5BBA13E5-C20B-5BBC-F3F7-2BBBC46B2D31}"/>
          </ac:spMkLst>
        </pc:spChg>
      </pc:sldChg>
    </pc:docChg>
  </pc:docChgLst>
</pc:chgInfo>
</file>

<file path=ppt/comments/modernComment_7FFFCC59_22270AB6.xml><?xml version="1.0" encoding="utf-8"?>
<p188:cmLst xmlns:a="http://schemas.openxmlformats.org/drawingml/2006/main" xmlns:r="http://schemas.openxmlformats.org/officeDocument/2006/relationships" xmlns:p188="http://schemas.microsoft.com/office/powerpoint/2018/8/main">
  <p188:cm id="{CCB8E327-78F9-8F4F-BC10-7E4B76C0B2B8}" authorId="{4A9AA257-E34B-3A80-207B-E76EA3228D70}" created="2024-06-05T20:28:51.703">
    <pc:sldMkLst xmlns:pc="http://schemas.microsoft.com/office/powerpoint/2013/main/command">
      <pc:docMk/>
      <pc:sldMk cId="572983990" sldId="2147470425"/>
    </pc:sldMkLst>
    <p188:txBody>
      <a:bodyPr/>
      <a:lstStyle/>
      <a:p>
        <a:r>
          <a:rPr lang="en-US"/>
          <a:t>Eric, Sara and I put these two slides together. </a:t>
        </a:r>
      </a:p>
    </p188:txBody>
  </p188:cm>
</p188:cmLst>
</file>

<file path=ppt/comments/modernComment_7FFFCC84_92B001C1.xml><?xml version="1.0" encoding="utf-8"?>
<p188:cmLst xmlns:a="http://schemas.openxmlformats.org/drawingml/2006/main" xmlns:r="http://schemas.openxmlformats.org/officeDocument/2006/relationships" xmlns:p188="http://schemas.microsoft.com/office/powerpoint/2018/8/main">
  <p188:cm id="{066EE901-EED0-8148-9F31-9BFC5C193D5D}" authorId="{4A9AA257-E34B-3A80-207B-E76EA3228D70}" created="2024-06-05T20:19:49.437">
    <pc:sldMkLst xmlns:pc="http://schemas.microsoft.com/office/powerpoint/2013/main/command">
      <pc:docMk/>
      <pc:sldMk cId="2461008321" sldId="2147470468"/>
    </pc:sldMkLst>
    <p188:txBody>
      <a:bodyPr/>
      <a:lstStyle/>
      <a:p>
        <a:r>
          <a:rPr lang="en-US"/>
          <a:t>Eric, Sara and Jameson, we believe we can omit this slide for time. But we should consider adding this in future presentations… </a:t>
        </a:r>
      </a:p>
    </p188:txBody>
  </p188:cm>
</p188:cmLst>
</file>

<file path=ppt/comments/modernComment_7FFFCC96_58BE0F14.xml><?xml version="1.0" encoding="utf-8"?>
<p188:cmLst xmlns:a="http://schemas.openxmlformats.org/drawingml/2006/main" xmlns:r="http://schemas.openxmlformats.org/officeDocument/2006/relationships" xmlns:p188="http://schemas.microsoft.com/office/powerpoint/2018/8/main">
  <p188:cm id="{6E715FCD-8BDA-5045-BC33-77BBB35FB222}" authorId="{4A9AA257-E34B-3A80-207B-E76EA3228D70}" created="2024-06-05T20:19:01.337">
    <pc:sldMkLst xmlns:pc="http://schemas.microsoft.com/office/powerpoint/2013/main/command">
      <pc:docMk/>
      <pc:sldMk cId="1488850708" sldId="2147470486"/>
    </pc:sldMkLst>
    <p188:txBody>
      <a:bodyPr/>
      <a:lstStyle/>
      <a:p>
        <a:r>
          <a:rPr lang="en-US"/>
          <a:t>Eric, this is Sara—suggest omitting as this is not just about MGB—you are speaking broadly about civilian and military collabls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3AB3D-352F-4827-86EE-ED0A02D81748}" type="datetimeFigureOut">
              <a:rPr lang="en-US" smtClean="0"/>
              <a:t>8/23/2024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B848C-BCE6-4B7E-8958-4EAD2D77C173}" type="slidenum">
              <a:rPr lang="en-US" smtClean="0"/>
              <a:t>‹#›</a:t>
            </a:fld>
            <a:endParaRPr lang="en-US"/>
          </a:p>
        </p:txBody>
      </p:sp>
    </p:spTree>
    <p:extLst>
      <p:ext uri="{BB962C8B-B14F-4D97-AF65-F5344CB8AC3E}">
        <p14:creationId xmlns:p14="http://schemas.microsoft.com/office/powerpoint/2010/main" val="2822834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63% of physicians report burnout </a:t>
            </a:r>
          </a:p>
          <a:p>
            <a:pPr marL="171450" indent="-171450">
              <a:buFontTx/>
              <a:buChar char="-"/>
            </a:pPr>
            <a:r>
              <a:rPr lang="en-US"/>
              <a:t>Twice as likely to have patient accidents occur when experiencing burnout</a:t>
            </a:r>
          </a:p>
        </p:txBody>
      </p:sp>
      <p:sp>
        <p:nvSpPr>
          <p:cNvPr id="4" name="Slide Number Placeholder 3"/>
          <p:cNvSpPr>
            <a:spLocks noGrp="1"/>
          </p:cNvSpPr>
          <p:nvPr>
            <p:ph type="sldNum" sz="quarter" idx="5"/>
          </p:nvPr>
        </p:nvSpPr>
        <p:spPr/>
        <p:txBody>
          <a:bodyPr/>
          <a:lstStyle/>
          <a:p>
            <a:fld id="{4AFB848C-BCE6-4B7E-8958-4EAD2D77C173}" type="slidenum">
              <a:rPr lang="en-US" smtClean="0"/>
              <a:t>3</a:t>
            </a:fld>
            <a:endParaRPr lang="en-US"/>
          </a:p>
        </p:txBody>
      </p:sp>
    </p:spTree>
    <p:extLst>
      <p:ext uri="{BB962C8B-B14F-4D97-AF65-F5344CB8AC3E}">
        <p14:creationId xmlns:p14="http://schemas.microsoft.com/office/powerpoint/2010/main" val="3997697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14</a:t>
            </a:fld>
            <a:endParaRPr lang="en-US"/>
          </a:p>
        </p:txBody>
      </p:sp>
    </p:spTree>
    <p:extLst>
      <p:ext uri="{BB962C8B-B14F-4D97-AF65-F5344CB8AC3E}">
        <p14:creationId xmlns:p14="http://schemas.microsoft.com/office/powerpoint/2010/main" val="998118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We know veterans exhibit resilience, assume high levels of trust, and are adept with uncertainty </a:t>
            </a:r>
          </a:p>
          <a:p>
            <a:pPr marL="171450" indent="-171450">
              <a:buFontTx/>
              <a:buChar char="-"/>
            </a:pPr>
            <a:r>
              <a:rPr lang="en-US"/>
              <a:t>Further, 60% of veterans describe themselves as underemployed...</a:t>
            </a:r>
          </a:p>
        </p:txBody>
      </p:sp>
      <p:sp>
        <p:nvSpPr>
          <p:cNvPr id="4" name="Slide Number Placeholder 3"/>
          <p:cNvSpPr>
            <a:spLocks noGrp="1"/>
          </p:cNvSpPr>
          <p:nvPr>
            <p:ph type="sldNum" sz="quarter" idx="5"/>
          </p:nvPr>
        </p:nvSpPr>
        <p:spPr/>
        <p:txBody>
          <a:bodyPr/>
          <a:lstStyle/>
          <a:p>
            <a:fld id="{4AFB848C-BCE6-4B7E-8958-4EAD2D77C173}" type="slidenum">
              <a:rPr lang="en-US" smtClean="0"/>
              <a:t>15</a:t>
            </a:fld>
            <a:endParaRPr lang="en-US"/>
          </a:p>
        </p:txBody>
      </p:sp>
    </p:spTree>
    <p:extLst>
      <p:ext uri="{BB962C8B-B14F-4D97-AF65-F5344CB8AC3E}">
        <p14:creationId xmlns:p14="http://schemas.microsoft.com/office/powerpoint/2010/main" val="2921038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Brought three slides into one slide... </a:t>
            </a:r>
          </a:p>
        </p:txBody>
      </p:sp>
      <p:sp>
        <p:nvSpPr>
          <p:cNvPr id="4" name="Slide Number Placeholder 3"/>
          <p:cNvSpPr>
            <a:spLocks noGrp="1"/>
          </p:cNvSpPr>
          <p:nvPr>
            <p:ph type="sldNum" sz="quarter" idx="5"/>
          </p:nvPr>
        </p:nvSpPr>
        <p:spPr/>
        <p:txBody>
          <a:bodyPr/>
          <a:lstStyle/>
          <a:p>
            <a:fld id="{4AFB848C-BCE6-4B7E-8958-4EAD2D77C173}" type="slidenum">
              <a:rPr lang="en-US" smtClean="0"/>
              <a:t>16</a:t>
            </a:fld>
            <a:endParaRPr lang="en-US"/>
          </a:p>
        </p:txBody>
      </p:sp>
    </p:spTree>
    <p:extLst>
      <p:ext uri="{BB962C8B-B14F-4D97-AF65-F5344CB8AC3E}">
        <p14:creationId xmlns:p14="http://schemas.microsoft.com/office/powerpoint/2010/main" val="1243563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17</a:t>
            </a:fld>
            <a:endParaRPr lang="en-US"/>
          </a:p>
        </p:txBody>
      </p:sp>
    </p:spTree>
    <p:extLst>
      <p:ext uri="{BB962C8B-B14F-4D97-AF65-F5344CB8AC3E}">
        <p14:creationId xmlns:p14="http://schemas.microsoft.com/office/powerpoint/2010/main" val="2444527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First Pilot:  Skill Bridge </a:t>
            </a:r>
          </a:p>
          <a:p>
            <a:pPr marL="457200" indent="-457200">
              <a:buFont typeface="Arial" panose="020B0604020202020204" pitchFamily="34" charset="0"/>
              <a:buChar char="•"/>
            </a:pPr>
            <a:r>
              <a:rPr lang="en-US"/>
              <a:t>6-month internship for transitioning active-duty personnel </a:t>
            </a:r>
          </a:p>
          <a:p>
            <a:pPr marL="457200" indent="-457200">
              <a:buFont typeface="Arial" panose="020B0604020202020204" pitchFamily="34" charset="0"/>
              <a:buChar char="•"/>
            </a:pPr>
            <a:r>
              <a:rPr lang="en-US"/>
              <a:t>MGB is now a SB industry partner</a:t>
            </a:r>
          </a:p>
          <a:p>
            <a:endParaRPr lang="en-US"/>
          </a:p>
          <a:p>
            <a:r>
              <a:rPr lang="en-US"/>
              <a:t>Second Pilot:  Military 2 Medicine</a:t>
            </a:r>
          </a:p>
          <a:p>
            <a:pPr marL="457200" indent="-457200">
              <a:buFont typeface="Arial" panose="020B0604020202020204" pitchFamily="34" charset="0"/>
              <a:buChar char="•"/>
            </a:pPr>
            <a:r>
              <a:rPr lang="en-US"/>
              <a:t>Employs medics and corpsmen in a healthcare role commensurate with their military education, training, and experience</a:t>
            </a:r>
          </a:p>
          <a:p>
            <a:pPr marL="457200" indent="-457200">
              <a:buFont typeface="Arial" panose="020B0604020202020204" pitchFamily="34" charset="0"/>
              <a:buChar char="•"/>
            </a:pPr>
            <a:r>
              <a:rPr lang="en-US"/>
              <a:t>Modeled on VA Intermediate Care Technician Program </a:t>
            </a:r>
          </a:p>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18</a:t>
            </a:fld>
            <a:endParaRPr lang="en-US"/>
          </a:p>
        </p:txBody>
      </p:sp>
    </p:spTree>
    <p:extLst>
      <p:ext uri="{BB962C8B-B14F-4D97-AF65-F5344CB8AC3E}">
        <p14:creationId xmlns:p14="http://schemas.microsoft.com/office/powerpoint/2010/main" val="1530503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20</a:t>
            </a:fld>
            <a:endParaRPr lang="en-US"/>
          </a:p>
        </p:txBody>
      </p:sp>
    </p:spTree>
    <p:extLst>
      <p:ext uri="{BB962C8B-B14F-4D97-AF65-F5344CB8AC3E}">
        <p14:creationId xmlns:p14="http://schemas.microsoft.com/office/powerpoint/2010/main" val="358560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A778FBA5-F957-4CE9-A734-9CFA9C4F5603}" type="slidenum">
              <a:rPr lang="en-US" smtClean="0"/>
              <a:pPr/>
              <a:t>21</a:t>
            </a:fld>
            <a:endParaRPr lang="en-US"/>
          </a:p>
        </p:txBody>
      </p:sp>
    </p:spTree>
    <p:extLst>
      <p:ext uri="{BB962C8B-B14F-4D97-AF65-F5344CB8AC3E}">
        <p14:creationId xmlns:p14="http://schemas.microsoft.com/office/powerpoint/2010/main" val="2264570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A778FBA5-F957-4CE9-A734-9CFA9C4F5603}" type="slidenum">
              <a:rPr lang="en-US" smtClean="0"/>
              <a:pPr/>
              <a:t>22</a:t>
            </a:fld>
            <a:endParaRPr lang="en-US"/>
          </a:p>
        </p:txBody>
      </p:sp>
    </p:spTree>
    <p:extLst>
      <p:ext uri="{BB962C8B-B14F-4D97-AF65-F5344CB8AC3E}">
        <p14:creationId xmlns:p14="http://schemas.microsoft.com/office/powerpoint/2010/main" val="4100610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24</a:t>
            </a:fld>
            <a:endParaRPr lang="en-US"/>
          </a:p>
        </p:txBody>
      </p:sp>
    </p:spTree>
    <p:extLst>
      <p:ext uri="{BB962C8B-B14F-4D97-AF65-F5344CB8AC3E}">
        <p14:creationId xmlns:p14="http://schemas.microsoft.com/office/powerpoint/2010/main" val="4030520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Current efforts differ in audiences &amp; goals but lack a true focus on healthcare....</a:t>
            </a:r>
          </a:p>
          <a:p>
            <a:endParaRPr lang="en-US" b="0" i="0">
              <a:solidFill>
                <a:srgbClr val="222222"/>
              </a:solidFill>
              <a:effectLst/>
              <a:latin typeface="Arial" panose="020B0604020202020204" pitchFamily="34" charset="0"/>
              <a:cs typeface="Arial" panose="020B0604020202020204" pitchFamily="34" charset="0"/>
            </a:endParaRPr>
          </a:p>
          <a:p>
            <a:r>
              <a:rPr lang="en-US" b="0" i="0">
                <a:solidFill>
                  <a:srgbClr val="222222"/>
                </a:solidFill>
                <a:effectLst/>
                <a:latin typeface="Arial" panose="020B0604020202020204" pitchFamily="34" charset="0"/>
                <a:cs typeface="Arial" panose="020B0604020202020204" pitchFamily="34" charset="0"/>
              </a:rPr>
              <a:t>I have spent the last 5 months benchmarking: understanding the strengths, weakness and opportunities in this space. </a:t>
            </a:r>
          </a:p>
          <a:p>
            <a:endParaRPr lang="en-US" b="0" i="0">
              <a:solidFill>
                <a:srgbClr val="222222"/>
              </a:solidFill>
              <a:effectLst/>
              <a:latin typeface="Arial" panose="020B0604020202020204" pitchFamily="34" charset="0"/>
              <a:cs typeface="Arial" panose="020B0604020202020204" pitchFamily="34" charset="0"/>
            </a:endParaRPr>
          </a:p>
          <a:p>
            <a:r>
              <a:rPr lang="en-US" b="0" i="0">
                <a:solidFill>
                  <a:srgbClr val="222222"/>
                </a:solidFill>
                <a:effectLst/>
                <a:latin typeface="Arial" panose="020B0604020202020204" pitchFamily="34" charset="0"/>
                <a:cs typeface="Arial" panose="020B0604020202020204" pitchFamily="34" charset="0"/>
              </a:rPr>
              <a:t>We know that others institutions have an element of what we are trying to do with MVI, but none has our complete value proposition. </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25</a:t>
            </a:fld>
            <a:endParaRPr lang="en-US"/>
          </a:p>
        </p:txBody>
      </p:sp>
    </p:spTree>
    <p:extLst>
      <p:ext uri="{BB962C8B-B14F-4D97-AF65-F5344CB8AC3E}">
        <p14:creationId xmlns:p14="http://schemas.microsoft.com/office/powerpoint/2010/main" val="11800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4</a:t>
            </a:fld>
            <a:endParaRPr lang="en-US"/>
          </a:p>
        </p:txBody>
      </p:sp>
    </p:spTree>
    <p:extLst>
      <p:ext uri="{BB962C8B-B14F-4D97-AF65-F5344CB8AC3E}">
        <p14:creationId xmlns:p14="http://schemas.microsoft.com/office/powerpoint/2010/main" val="2470304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www.massgeneral.org</a:t>
            </a:r>
            <a:r>
              <a:rPr lang="en-US"/>
              <a:t>/museum/exhibits/front-lines/mass-general-on-the-front-lines</a:t>
            </a:r>
          </a:p>
          <a:p>
            <a:endParaRPr lang="en-US"/>
          </a:p>
          <a:p>
            <a:pPr algn="l"/>
            <a:r>
              <a:rPr lang="en-US" b="0" i="0" u="none" strike="noStrike" err="1">
                <a:solidFill>
                  <a:srgbClr val="313D4E"/>
                </a:solidFill>
                <a:effectLst/>
                <a:latin typeface="Spectral"/>
              </a:rPr>
              <a:t>merican</a:t>
            </a:r>
            <a:r>
              <a:rPr lang="en-US" b="0" i="0" u="none" strike="noStrike">
                <a:solidFill>
                  <a:srgbClr val="313D4E"/>
                </a:solidFill>
                <a:effectLst/>
                <a:latin typeface="Spectral"/>
              </a:rPr>
              <a:t> Revolution (1775 to 1783)</a:t>
            </a:r>
          </a:p>
          <a:p>
            <a:pPr algn="l"/>
            <a:r>
              <a:rPr lang="en-US" b="1" i="0" u="none" strike="noStrike">
                <a:solidFill>
                  <a:srgbClr val="313D4E"/>
                </a:solidFill>
                <a:effectLst/>
                <a:latin typeface="Helvetica Neue" panose="02000503000000020004" pitchFamily="2" charset="0"/>
              </a:rPr>
              <a:t>Maj. Gen. Joseph Warren, MD</a:t>
            </a:r>
            <a:r>
              <a:rPr lang="en-US" b="0" i="0" u="none" strike="noStrike">
                <a:solidFill>
                  <a:srgbClr val="313D4E"/>
                </a:solidFill>
                <a:effectLst/>
                <a:latin typeface="Helvetica Neue" panose="02000503000000020004" pitchFamily="2" charset="0"/>
              </a:rPr>
              <a:t>—</a:t>
            </a:r>
            <a:r>
              <a:rPr lang="en-US" b="1" i="0" u="none" strike="noStrike">
                <a:solidFill>
                  <a:srgbClr val="313D4E"/>
                </a:solidFill>
                <a:effectLst/>
                <a:latin typeface="Helvetica Neue" panose="02000503000000020004" pitchFamily="2" charset="0"/>
              </a:rPr>
              <a:t>uncle of John Collins Warren, MD, one of the Mass General founders</a:t>
            </a:r>
            <a:r>
              <a:rPr lang="en-US" b="0" i="0" u="none" strike="noStrike">
                <a:solidFill>
                  <a:srgbClr val="313D4E"/>
                </a:solidFill>
                <a:effectLst/>
                <a:latin typeface="Helvetica Neue" panose="02000503000000020004" pitchFamily="2" charset="0"/>
              </a:rPr>
              <a:t>—was killed while fighting in the </a:t>
            </a:r>
            <a:r>
              <a:rPr lang="en-US" b="1" i="0" u="none" strike="noStrike">
                <a:solidFill>
                  <a:srgbClr val="313D4E"/>
                </a:solidFill>
                <a:effectLst/>
                <a:latin typeface="Helvetica Neue" panose="02000503000000020004" pitchFamily="2" charset="0"/>
              </a:rPr>
              <a:t>Battle of Bunker Hill</a:t>
            </a:r>
            <a:r>
              <a:rPr lang="en-US" b="0" i="0" u="none" strike="noStrike">
                <a:solidFill>
                  <a:srgbClr val="313D4E"/>
                </a:solidFill>
                <a:effectLst/>
                <a:latin typeface="Helvetica Neue" panose="02000503000000020004" pitchFamily="2" charset="0"/>
              </a:rPr>
              <a:t>. Before his death, Warren had helped push for smallpox inoculations among soldiers in the Continental Army.</a:t>
            </a:r>
          </a:p>
          <a:p>
            <a:pPr algn="l"/>
            <a:r>
              <a:rPr lang="en-US" b="0" i="0" u="none" strike="noStrike">
                <a:solidFill>
                  <a:srgbClr val="313D4E"/>
                </a:solidFill>
                <a:effectLst/>
                <a:latin typeface="Spectral"/>
              </a:rPr>
              <a:t>Mexican-American War (1846 to 1848)</a:t>
            </a:r>
          </a:p>
          <a:p>
            <a:pPr algn="l"/>
            <a:endParaRPr lang="en-US" b="0" i="0" u="none" strike="noStrike">
              <a:solidFill>
                <a:srgbClr val="313D4E"/>
              </a:solidFill>
              <a:effectLst/>
              <a:latin typeface="Helvetica Neue" panose="02000503000000020004" pitchFamily="2" charset="0"/>
            </a:endParaRPr>
          </a:p>
          <a:p>
            <a:pPr algn="l"/>
            <a:r>
              <a:rPr lang="en-US" b="0" i="0" u="none" strike="noStrike">
                <a:solidFill>
                  <a:srgbClr val="313D4E"/>
                </a:solidFill>
                <a:effectLst/>
                <a:latin typeface="Helvetica Neue" panose="02000503000000020004" pitchFamily="2" charset="0"/>
              </a:rPr>
              <a:t>The first public </a:t>
            </a:r>
            <a:r>
              <a:rPr lang="en-US" b="1" i="0" u="none" strike="noStrike">
                <a:solidFill>
                  <a:srgbClr val="313D4E"/>
                </a:solidFill>
                <a:effectLst/>
                <a:latin typeface="Helvetica Neue" panose="02000503000000020004" pitchFamily="2" charset="0"/>
              </a:rPr>
              <a:t>demonstration of ether as a surgical anesthetic took place at the Mass General on Oct. 16, 1846. </a:t>
            </a:r>
            <a:r>
              <a:rPr lang="en-US" b="0" i="0" u="none" strike="noStrike">
                <a:solidFill>
                  <a:srgbClr val="313D4E"/>
                </a:solidFill>
                <a:effectLst/>
                <a:latin typeface="Helvetica Neue" panose="02000503000000020004" pitchFamily="2" charset="0"/>
              </a:rPr>
              <a:t>It was used </a:t>
            </a:r>
            <a:r>
              <a:rPr lang="en-US" b="1" i="0" u="none" strike="noStrike">
                <a:solidFill>
                  <a:srgbClr val="313D4E"/>
                </a:solidFill>
                <a:effectLst/>
                <a:latin typeface="Helvetica Neue" panose="02000503000000020004" pitchFamily="2" charset="0"/>
              </a:rPr>
              <a:t>by the U.S. Army and Navy the </a:t>
            </a:r>
            <a:r>
              <a:rPr lang="en-US" b="0" i="0" u="none" strike="noStrike">
                <a:solidFill>
                  <a:srgbClr val="313D4E"/>
                </a:solidFill>
                <a:effectLst/>
                <a:latin typeface="Helvetica Neue" panose="02000503000000020004" pitchFamily="2" charset="0"/>
              </a:rPr>
              <a:t>following spring and became part of the issued supplies.</a:t>
            </a:r>
          </a:p>
          <a:p>
            <a:endParaRPr lang="en-US"/>
          </a:p>
          <a:p>
            <a:r>
              <a:rPr lang="en-US"/>
              <a:t>1861: </a:t>
            </a:r>
          </a:p>
          <a:p>
            <a:endParaRPr lang="en-US"/>
          </a:p>
          <a:p>
            <a:r>
              <a:rPr lang="en-US" b="1" i="0" u="none" strike="noStrike">
                <a:solidFill>
                  <a:srgbClr val="313D4E"/>
                </a:solidFill>
                <a:effectLst/>
                <a:latin typeface="Helvetica Neue" panose="02000503000000020004" pitchFamily="2" charset="0"/>
              </a:rPr>
              <a:t>Henry Jacob Bigelow, MD, a Mass General surgeon, presented a series of lectures for 200 Mass General assistant surgeons to help prepare them to serve as military surgeons</a:t>
            </a:r>
            <a:r>
              <a:rPr lang="en-US" b="0" i="0" u="none" strike="noStrike">
                <a:solidFill>
                  <a:srgbClr val="313D4E"/>
                </a:solidFill>
                <a:effectLst/>
                <a:latin typeface="Helvetica Neue" panose="02000503000000020004" pitchFamily="2" charset="0"/>
              </a:rPr>
              <a:t>. The training was considered ahead of its time, as an army general helped to instruct surgeons on types of wounds they could expect to treat.</a:t>
            </a:r>
            <a:endParaRPr lang="en-US"/>
          </a:p>
          <a:p>
            <a:endParaRPr lang="en-US"/>
          </a:p>
          <a:p>
            <a:r>
              <a:rPr lang="en-US"/>
              <a:t>Civil War </a:t>
            </a:r>
          </a:p>
          <a:p>
            <a:endParaRPr lang="en-US"/>
          </a:p>
          <a:p>
            <a:endParaRPr lang="en-US"/>
          </a:p>
          <a:p>
            <a:pPr algn="l"/>
            <a:r>
              <a:rPr lang="en-US" b="0" i="0" u="none" strike="noStrike">
                <a:solidFill>
                  <a:srgbClr val="313D4E"/>
                </a:solidFill>
                <a:effectLst/>
                <a:latin typeface="Helvetica Neue" panose="02000503000000020004" pitchFamily="2" charset="0"/>
              </a:rPr>
              <a:t>n Dec. 6, 1917, a munitions ship exploded in Halifax </a:t>
            </a:r>
            <a:r>
              <a:rPr lang="en-US" b="0" i="0" u="none" strike="noStrike" err="1">
                <a:solidFill>
                  <a:srgbClr val="313D4E"/>
                </a:solidFill>
                <a:effectLst/>
                <a:latin typeface="Helvetica Neue" panose="02000503000000020004" pitchFamily="2" charset="0"/>
              </a:rPr>
              <a:t>Harbour</a:t>
            </a:r>
            <a:r>
              <a:rPr lang="en-US" b="0" i="0" u="none" strike="noStrike">
                <a:solidFill>
                  <a:srgbClr val="313D4E"/>
                </a:solidFill>
                <a:effectLst/>
                <a:latin typeface="Helvetica Neue" panose="02000503000000020004" pitchFamily="2" charset="0"/>
              </a:rPr>
              <a:t> in Nova Scotia, nearly destroying the city. A Mass General contingency joined the relief train that Boston sent to aid the city. Since 1917, Nova Scotia has sent the City of Boston a large tree each Christmas in recognition of this aid.</a:t>
            </a:r>
          </a:p>
          <a:p>
            <a:pPr algn="l"/>
            <a:r>
              <a:rPr lang="en-US" b="0" i="0" u="none" strike="noStrike">
                <a:solidFill>
                  <a:srgbClr val="313D4E"/>
                </a:solidFill>
                <a:effectLst/>
                <a:latin typeface="Helvetica Neue" panose="02000503000000020004" pitchFamily="2" charset="0"/>
              </a:rPr>
              <a:t>In May 1917, U.S. Army Base Hospital No. 6, a medical/surgical unit of Mass General physicians and nurses, was activated under the command of Col. Frederic A. Washburn, MD, director of the hospital. The unit would later be reactivated by the government during World War II and would be called the 6th General Hospital.</a:t>
            </a:r>
          </a:p>
          <a:p>
            <a:pPr algn="l"/>
            <a:r>
              <a:rPr lang="en-US" b="1" i="0" u="none" strike="noStrike">
                <a:solidFill>
                  <a:srgbClr val="313D4E"/>
                </a:solidFill>
                <a:effectLst/>
                <a:latin typeface="Helvetica Neue" panose="02000503000000020004" pitchFamily="2" charset="0"/>
              </a:rPr>
              <a:t>Stanley Cobb, MD, the first chief of psychiatry at Mass General, researched “shell shock,” “soldier’s heart” and “neurocirculatory asthenia”—phrases all used to describe what is now called post-traumatic stress disorder (PTSD).</a:t>
            </a:r>
          </a:p>
          <a:p>
            <a:pPr algn="l"/>
            <a:endParaRPr lang="en-US" b="0" i="0" u="none" strike="noStrike">
              <a:solidFill>
                <a:srgbClr val="313D4E"/>
              </a:solidFill>
              <a:effectLst/>
              <a:latin typeface="Helvetica Neue" panose="02000503000000020004" pitchFamily="2" charset="0"/>
            </a:endParaRPr>
          </a:p>
          <a:p>
            <a:pPr algn="l"/>
            <a:r>
              <a:rPr lang="en-US" b="0" i="0" u="none" strike="noStrike">
                <a:solidFill>
                  <a:srgbClr val="313D4E"/>
                </a:solidFill>
                <a:effectLst/>
                <a:latin typeface="Helvetica Neue" panose="02000503000000020004" pitchFamily="2" charset="0"/>
              </a:rPr>
              <a:t>Beginning in </a:t>
            </a:r>
            <a:r>
              <a:rPr lang="en-US" b="1" i="0" u="none" strike="noStrike">
                <a:solidFill>
                  <a:srgbClr val="313D4E"/>
                </a:solidFill>
                <a:effectLst/>
                <a:latin typeface="Helvetica Neue" panose="02000503000000020004" pitchFamily="2" charset="0"/>
              </a:rPr>
              <a:t>1941, the hospital developed advanced triage techniques for large-scale civilian disasters, such as an unexpected U-boat attack. This preparation ultimately enabled Mass General to care for the victims of the Cocoanut Grove fire in 1942</a:t>
            </a:r>
            <a:r>
              <a:rPr lang="en-US" b="0" i="0" u="none" strike="noStrike">
                <a:solidFill>
                  <a:srgbClr val="313D4E"/>
                </a:solidFill>
                <a:effectLst/>
                <a:latin typeface="Helvetica Neue" panose="02000503000000020004" pitchFamily="2" charset="0"/>
              </a:rPr>
              <a:t>.</a:t>
            </a:r>
          </a:p>
          <a:p>
            <a:pPr algn="l"/>
            <a:endParaRPr lang="en-US" b="0" i="0" u="none" strike="noStrike">
              <a:solidFill>
                <a:srgbClr val="313D4E"/>
              </a:solidFill>
              <a:effectLst/>
              <a:latin typeface="Helvetica Neue" panose="02000503000000020004" pitchFamily="2" charset="0"/>
            </a:endParaRPr>
          </a:p>
          <a:p>
            <a:pPr algn="l"/>
            <a:r>
              <a:rPr lang="en-US" b="1" i="0" u="none" strike="noStrike">
                <a:solidFill>
                  <a:srgbClr val="313D4E"/>
                </a:solidFill>
                <a:effectLst/>
                <a:latin typeface="Helvetica Neue" panose="02000503000000020004" pitchFamily="2" charset="0"/>
              </a:rPr>
              <a:t>Edward Churchill , excelsior society </a:t>
            </a:r>
          </a:p>
          <a:p>
            <a:pPr algn="l"/>
            <a:endParaRPr lang="en-US" b="1" i="0" u="none" strike="noStrike">
              <a:solidFill>
                <a:srgbClr val="313D4E"/>
              </a:solidFill>
              <a:effectLst/>
              <a:latin typeface="Helvetica Neue" panose="02000503000000020004" pitchFamily="2" charset="0"/>
            </a:endParaRPr>
          </a:p>
          <a:p>
            <a:pPr algn="l"/>
            <a:r>
              <a:rPr lang="en-US" b="0" i="0" u="none" strike="noStrike">
                <a:solidFill>
                  <a:srgbClr val="313D4E"/>
                </a:solidFill>
                <a:effectLst/>
                <a:latin typeface="Spectral"/>
              </a:rPr>
              <a:t>Vietnam War (1955 to 1975)</a:t>
            </a:r>
          </a:p>
          <a:p>
            <a:pPr algn="l"/>
            <a:r>
              <a:rPr lang="en-US" b="0" i="0" u="none" strike="noStrike">
                <a:solidFill>
                  <a:srgbClr val="313D4E"/>
                </a:solidFill>
                <a:effectLst/>
                <a:latin typeface="Helvetica Neue" panose="02000503000000020004" pitchFamily="2" charset="0"/>
              </a:rPr>
              <a:t>Mass General research made long-term storage of blood practical, lengthening the number of days donor blood could be stored. This allowed for the transport of blood to soldiers halfway across the world.</a:t>
            </a:r>
          </a:p>
          <a:p>
            <a:pPr algn="l"/>
            <a:endParaRPr lang="en-US" b="0" i="0" u="none" strike="noStrike">
              <a:solidFill>
                <a:srgbClr val="313D4E"/>
              </a:solidFill>
              <a:effectLst/>
              <a:latin typeface="Helvetica Neue" panose="02000503000000020004" pitchFamily="2" charset="0"/>
            </a:endParaRPr>
          </a:p>
          <a:p>
            <a:pPr algn="l"/>
            <a:endParaRPr lang="en-US" b="0" i="0" u="none" strike="noStrike">
              <a:solidFill>
                <a:srgbClr val="313D4E"/>
              </a:solidFill>
              <a:effectLst/>
              <a:latin typeface="Helvetica Neue" panose="02000503000000020004" pitchFamily="2" charset="0"/>
            </a:endParaRPr>
          </a:p>
          <a:p>
            <a:pPr algn="l"/>
            <a:endParaRPr lang="en-US" b="0" i="0" u="none" strike="noStrike">
              <a:solidFill>
                <a:srgbClr val="313D4E"/>
              </a:solidFill>
              <a:effectLst/>
              <a:latin typeface="Helvetica Neue" panose="02000503000000020004" pitchFamily="2" charset="0"/>
            </a:endParaRPr>
          </a:p>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26</a:t>
            </a:fld>
            <a:endParaRPr lang="en-US"/>
          </a:p>
        </p:txBody>
      </p:sp>
    </p:spTree>
    <p:extLst>
      <p:ext uri="{BB962C8B-B14F-4D97-AF65-F5344CB8AC3E}">
        <p14:creationId xmlns:p14="http://schemas.microsoft.com/office/powerpoint/2010/main" val="683583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27</a:t>
            </a:fld>
            <a:endParaRPr lang="en-US"/>
          </a:p>
        </p:txBody>
      </p:sp>
    </p:spTree>
    <p:extLst>
      <p:ext uri="{BB962C8B-B14F-4D97-AF65-F5344CB8AC3E}">
        <p14:creationId xmlns:p14="http://schemas.microsoft.com/office/powerpoint/2010/main" val="1130455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6</a:t>
            </a:fld>
            <a:endParaRPr lang="en-US"/>
          </a:p>
        </p:txBody>
      </p:sp>
    </p:spTree>
    <p:extLst>
      <p:ext uri="{BB962C8B-B14F-4D97-AF65-F5344CB8AC3E}">
        <p14:creationId xmlns:p14="http://schemas.microsoft.com/office/powerpoint/2010/main" val="857653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7</a:t>
            </a:fld>
            <a:endParaRPr lang="en-US"/>
          </a:p>
        </p:txBody>
      </p:sp>
    </p:spTree>
    <p:extLst>
      <p:ext uri="{BB962C8B-B14F-4D97-AF65-F5344CB8AC3E}">
        <p14:creationId xmlns:p14="http://schemas.microsoft.com/office/powerpoint/2010/main" val="262526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8</a:t>
            </a:fld>
            <a:endParaRPr lang="en-US"/>
          </a:p>
        </p:txBody>
      </p:sp>
    </p:spTree>
    <p:extLst>
      <p:ext uri="{BB962C8B-B14F-4D97-AF65-F5344CB8AC3E}">
        <p14:creationId xmlns:p14="http://schemas.microsoft.com/office/powerpoint/2010/main" val="6334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Current efforts differ in audiences &amp; goals but lack a true focus on healthcare....</a:t>
            </a:r>
          </a:p>
          <a:p>
            <a:endParaRPr lang="en-US" b="0" i="0">
              <a:solidFill>
                <a:srgbClr val="222222"/>
              </a:solidFill>
              <a:effectLst/>
              <a:latin typeface="Arial" panose="020B0604020202020204" pitchFamily="34" charset="0"/>
              <a:cs typeface="Arial" panose="020B0604020202020204" pitchFamily="34" charset="0"/>
            </a:endParaRPr>
          </a:p>
          <a:p>
            <a:r>
              <a:rPr lang="en-US" b="0" i="0">
                <a:solidFill>
                  <a:srgbClr val="222222"/>
                </a:solidFill>
                <a:effectLst/>
                <a:latin typeface="Arial" panose="020B0604020202020204" pitchFamily="34" charset="0"/>
                <a:cs typeface="Arial" panose="020B0604020202020204" pitchFamily="34" charset="0"/>
              </a:rPr>
              <a:t>I have spent the last 5 months benchmarking: understanding the strengths, weakness and opportunities in this space. </a:t>
            </a:r>
          </a:p>
          <a:p>
            <a:endParaRPr lang="en-US" b="0" i="0">
              <a:solidFill>
                <a:srgbClr val="222222"/>
              </a:solidFill>
              <a:effectLst/>
              <a:latin typeface="Arial" panose="020B0604020202020204" pitchFamily="34" charset="0"/>
              <a:cs typeface="Arial" panose="020B0604020202020204" pitchFamily="34" charset="0"/>
            </a:endParaRPr>
          </a:p>
          <a:p>
            <a:r>
              <a:rPr lang="en-US" b="0" i="0">
                <a:solidFill>
                  <a:srgbClr val="222222"/>
                </a:solidFill>
                <a:effectLst/>
                <a:latin typeface="Arial" panose="020B0604020202020204" pitchFamily="34" charset="0"/>
                <a:cs typeface="Arial" panose="020B0604020202020204" pitchFamily="34" charset="0"/>
              </a:rPr>
              <a:t>We know that others institutions have an element of what we are trying to do with MVI, but none has our complete value proposition. </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10</a:t>
            </a:fld>
            <a:endParaRPr lang="en-US"/>
          </a:p>
        </p:txBody>
      </p:sp>
    </p:spTree>
    <p:extLst>
      <p:ext uri="{BB962C8B-B14F-4D97-AF65-F5344CB8AC3E}">
        <p14:creationId xmlns:p14="http://schemas.microsoft.com/office/powerpoint/2010/main" val="87775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11</a:t>
            </a:fld>
            <a:endParaRPr lang="en-US"/>
          </a:p>
        </p:txBody>
      </p:sp>
    </p:spTree>
    <p:extLst>
      <p:ext uri="{BB962C8B-B14F-4D97-AF65-F5344CB8AC3E}">
        <p14:creationId xmlns:p14="http://schemas.microsoft.com/office/powerpoint/2010/main" val="415427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12</a:t>
            </a:fld>
            <a:endParaRPr lang="en-US"/>
          </a:p>
        </p:txBody>
      </p:sp>
    </p:spTree>
    <p:extLst>
      <p:ext uri="{BB962C8B-B14F-4D97-AF65-F5344CB8AC3E}">
        <p14:creationId xmlns:p14="http://schemas.microsoft.com/office/powerpoint/2010/main" val="220619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B848C-BCE6-4B7E-8958-4EAD2D77C173}" type="slidenum">
              <a:rPr lang="en-US" smtClean="0"/>
              <a:t>13</a:t>
            </a:fld>
            <a:endParaRPr lang="en-US"/>
          </a:p>
        </p:txBody>
      </p:sp>
    </p:spTree>
    <p:extLst>
      <p:ext uri="{BB962C8B-B14F-4D97-AF65-F5344CB8AC3E}">
        <p14:creationId xmlns:p14="http://schemas.microsoft.com/office/powerpoint/2010/main" val="2922338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2F6E9-C58B-CF18-8037-3EE598B80882}"/>
              </a:ext>
            </a:extLst>
          </p:cNvPr>
          <p:cNvSpPr>
            <a:spLocks noGrp="1"/>
          </p:cNvSpPr>
          <p:nvPr>
            <p:ph type="ctrTitle"/>
          </p:nvPr>
        </p:nvSpPr>
        <p:spPr>
          <a:xfrm>
            <a:off x="914400" y="1371600"/>
            <a:ext cx="10360152" cy="18288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321C8F-F031-00E5-11F7-4F6B55F616AD}"/>
              </a:ext>
            </a:extLst>
          </p:cNvPr>
          <p:cNvSpPr>
            <a:spLocks noGrp="1"/>
          </p:cNvSpPr>
          <p:nvPr>
            <p:ph type="subTitle" idx="1"/>
          </p:nvPr>
        </p:nvSpPr>
        <p:spPr>
          <a:xfrm>
            <a:off x="914400" y="3429000"/>
            <a:ext cx="10360152" cy="182880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CDB5838-8561-7C0F-1E89-D279905F1D9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96263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191CB5-0257-1157-80B6-650C9E74161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03057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247" y="1293094"/>
            <a:ext cx="10918365"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0532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51D6B77-3BB1-2F83-F318-74AC72BC93DE}"/>
              </a:ext>
            </a:extLst>
          </p:cNvPr>
          <p:cNvSpPr>
            <a:spLocks noGrp="1"/>
          </p:cNvSpPr>
          <p:nvPr>
            <p:ph type="ftr" sz="quarter" idx="11"/>
          </p:nvPr>
        </p:nvSpPr>
        <p:spPr/>
        <p:txBody>
          <a:bodyPr/>
          <a:lstStyle/>
          <a:p>
            <a:endParaRPr lang="en-US"/>
          </a:p>
        </p:txBody>
      </p:sp>
      <p:sp>
        <p:nvSpPr>
          <p:cNvPr id="7" name="Title 1">
            <a:extLst>
              <a:ext uri="{FF2B5EF4-FFF2-40B4-BE49-F238E27FC236}">
                <a16:creationId xmlns:a16="http://schemas.microsoft.com/office/drawing/2014/main" id="{2AD5FD19-02F0-A26D-9F05-9626F3ADF563}"/>
              </a:ext>
            </a:extLst>
          </p:cNvPr>
          <p:cNvSpPr>
            <a:spLocks noGrp="1"/>
          </p:cNvSpPr>
          <p:nvPr>
            <p:ph type="ctrTitle"/>
          </p:nvPr>
        </p:nvSpPr>
        <p:spPr>
          <a:xfrm>
            <a:off x="914400" y="1371600"/>
            <a:ext cx="10360152" cy="2286000"/>
          </a:xfrm>
        </p:spPr>
        <p:txBody>
          <a:bodyPr anchor="b"/>
          <a:lstStyle>
            <a:lvl1pPr algn="l">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38177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E4FBF-D1DC-43D7-22AE-F840F37F26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01F22-67D0-7A24-6142-E5FEFB3012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33BBA8C-EACF-E65C-AE96-478E1355A9A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46261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E4FBF-D1DC-43D7-22AE-F840F37F26B4}"/>
              </a:ext>
            </a:extLst>
          </p:cNvPr>
          <p:cNvSpPr>
            <a:spLocks noGrp="1"/>
          </p:cNvSpPr>
          <p:nvPr>
            <p:ph type="title"/>
          </p:nvPr>
        </p:nvSpPr>
        <p:spPr>
          <a:xfrm>
            <a:off x="914400" y="685799"/>
            <a:ext cx="5650992"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301F22-67D0-7A24-6142-E5FEFB30122B}"/>
              </a:ext>
            </a:extLst>
          </p:cNvPr>
          <p:cNvSpPr>
            <a:spLocks noGrp="1"/>
          </p:cNvSpPr>
          <p:nvPr>
            <p:ph idx="1"/>
          </p:nvPr>
        </p:nvSpPr>
        <p:spPr>
          <a:xfrm>
            <a:off x="914400" y="1828800"/>
            <a:ext cx="5650992"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5">
            <a:extLst>
              <a:ext uri="{FF2B5EF4-FFF2-40B4-BE49-F238E27FC236}">
                <a16:creationId xmlns:a16="http://schemas.microsoft.com/office/drawing/2014/main" id="{817535F5-62FF-95CF-92C5-F14D3C6A5F96}"/>
              </a:ext>
            </a:extLst>
          </p:cNvPr>
          <p:cNvSpPr>
            <a:spLocks noGrp="1"/>
          </p:cNvSpPr>
          <p:nvPr>
            <p:ph type="pic" sz="quarter" idx="13"/>
          </p:nvPr>
        </p:nvSpPr>
        <p:spPr>
          <a:xfrm>
            <a:off x="7318375" y="0"/>
            <a:ext cx="4873625" cy="6858000"/>
          </a:xfrm>
        </p:spPr>
        <p:txBody>
          <a:bodyPr/>
          <a:lstStyle/>
          <a:p>
            <a:endParaRPr lang="en-US"/>
          </a:p>
        </p:txBody>
      </p:sp>
      <p:sp>
        <p:nvSpPr>
          <p:cNvPr id="6" name="Footer Placeholder 4">
            <a:extLst>
              <a:ext uri="{FF2B5EF4-FFF2-40B4-BE49-F238E27FC236}">
                <a16:creationId xmlns:a16="http://schemas.microsoft.com/office/drawing/2014/main" id="{7EE2E112-63C2-4375-4A81-3731FF20BAA8}"/>
              </a:ext>
            </a:extLst>
          </p:cNvPr>
          <p:cNvSpPr>
            <a:spLocks noGrp="1"/>
          </p:cNvSpPr>
          <p:nvPr>
            <p:ph type="ftr" sz="quarter" idx="11"/>
          </p:nvPr>
        </p:nvSpPr>
        <p:spPr>
          <a:xfrm>
            <a:off x="7159752" y="6356350"/>
            <a:ext cx="4114800" cy="365125"/>
          </a:xfrm>
        </p:spPr>
        <p:txBody>
          <a:bodyPr/>
          <a:lstStyle/>
          <a:p>
            <a:endParaRPr lang="en-US"/>
          </a:p>
        </p:txBody>
      </p:sp>
    </p:spTree>
    <p:extLst>
      <p:ext uri="{BB962C8B-B14F-4D97-AF65-F5344CB8AC3E}">
        <p14:creationId xmlns:p14="http://schemas.microsoft.com/office/powerpoint/2010/main" val="227992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B2B61-18B0-92EB-29D2-8766963C5B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8B321-2807-CE06-4ACF-D627CF24F55E}"/>
              </a:ext>
            </a:extLst>
          </p:cNvPr>
          <p:cNvSpPr>
            <a:spLocks noGrp="1"/>
          </p:cNvSpPr>
          <p:nvPr>
            <p:ph sz="half" idx="1"/>
          </p:nvPr>
        </p:nvSpPr>
        <p:spPr>
          <a:xfrm>
            <a:off x="914400" y="1825625"/>
            <a:ext cx="5105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1B1B82-1C84-3C94-52CC-913E3594661D}"/>
              </a:ext>
            </a:extLst>
          </p:cNvPr>
          <p:cNvSpPr>
            <a:spLocks noGrp="1"/>
          </p:cNvSpPr>
          <p:nvPr>
            <p:ph sz="half" idx="2"/>
          </p:nvPr>
        </p:nvSpPr>
        <p:spPr>
          <a:xfrm>
            <a:off x="6172200" y="1825625"/>
            <a:ext cx="510235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92321CF-03B9-3F94-611C-DE5E4C62060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94618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872DB-1897-1B1A-8EC3-1F0D1427823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E949F8E-6E0E-DE45-6C61-90887ABDA12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11239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191CB5-0257-1157-80B6-650C9E74161D}"/>
              </a:ext>
            </a:extLst>
          </p:cNvPr>
          <p:cNvSpPr>
            <a:spLocks noGrp="1"/>
          </p:cNvSpPr>
          <p:nvPr>
            <p:ph type="ftr" sz="quarter" idx="11"/>
          </p:nvPr>
        </p:nvSpPr>
        <p:spPr/>
        <p:txBody>
          <a:bodyPr/>
          <a:lstStyle/>
          <a:p>
            <a:endParaRPr lang="en-US"/>
          </a:p>
        </p:txBody>
      </p:sp>
      <p:sp>
        <p:nvSpPr>
          <p:cNvPr id="5" name="Text Placeholder 4">
            <a:extLst>
              <a:ext uri="{FF2B5EF4-FFF2-40B4-BE49-F238E27FC236}">
                <a16:creationId xmlns:a16="http://schemas.microsoft.com/office/drawing/2014/main" id="{0CD5B73C-7A0A-E43D-1516-BDF795425072}"/>
              </a:ext>
            </a:extLst>
          </p:cNvPr>
          <p:cNvSpPr>
            <a:spLocks noGrp="1"/>
          </p:cNvSpPr>
          <p:nvPr>
            <p:ph type="body" sz="quarter" idx="12"/>
          </p:nvPr>
        </p:nvSpPr>
        <p:spPr>
          <a:xfrm>
            <a:off x="914400" y="1371599"/>
            <a:ext cx="10360152" cy="4405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696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Point with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CD5B73C-7A0A-E43D-1516-BDF795425072}"/>
              </a:ext>
            </a:extLst>
          </p:cNvPr>
          <p:cNvSpPr>
            <a:spLocks noGrp="1"/>
          </p:cNvSpPr>
          <p:nvPr>
            <p:ph type="body" sz="quarter" idx="12"/>
          </p:nvPr>
        </p:nvSpPr>
        <p:spPr>
          <a:xfrm>
            <a:off x="914400" y="1371599"/>
            <a:ext cx="5650992" cy="4405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681DFE4A-621B-5989-9492-7E76AA8B2FB0}"/>
              </a:ext>
            </a:extLst>
          </p:cNvPr>
          <p:cNvSpPr>
            <a:spLocks noGrp="1"/>
          </p:cNvSpPr>
          <p:nvPr>
            <p:ph type="pic" sz="quarter" idx="13"/>
          </p:nvPr>
        </p:nvSpPr>
        <p:spPr>
          <a:xfrm>
            <a:off x="7318375" y="0"/>
            <a:ext cx="4873625" cy="6858000"/>
          </a:xfrm>
        </p:spPr>
        <p:txBody>
          <a:bodyPr/>
          <a:lstStyle/>
          <a:p>
            <a:endParaRPr lang="en-US"/>
          </a:p>
        </p:txBody>
      </p:sp>
      <p:sp>
        <p:nvSpPr>
          <p:cNvPr id="7" name="Footer Placeholder 2">
            <a:extLst>
              <a:ext uri="{FF2B5EF4-FFF2-40B4-BE49-F238E27FC236}">
                <a16:creationId xmlns:a16="http://schemas.microsoft.com/office/drawing/2014/main" id="{A14EE69C-0FB2-EEE1-CA6D-2867E62A22EC}"/>
              </a:ext>
            </a:extLst>
          </p:cNvPr>
          <p:cNvSpPr>
            <a:spLocks noGrp="1"/>
          </p:cNvSpPr>
          <p:nvPr>
            <p:ph type="ftr" sz="quarter" idx="11"/>
          </p:nvPr>
        </p:nvSpPr>
        <p:spPr>
          <a:xfrm>
            <a:off x="7159752" y="6356350"/>
            <a:ext cx="4114800" cy="365125"/>
          </a:xfrm>
        </p:spPr>
        <p:txBody>
          <a:bodyPr/>
          <a:lstStyle/>
          <a:p>
            <a:endParaRPr lang="en-US"/>
          </a:p>
        </p:txBody>
      </p:sp>
    </p:spTree>
    <p:extLst>
      <p:ext uri="{BB962C8B-B14F-4D97-AF65-F5344CB8AC3E}">
        <p14:creationId xmlns:p14="http://schemas.microsoft.com/office/powerpoint/2010/main" val="273132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y Point 3-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B755EE7-D50C-C3B4-3EE8-C3C950F601A0}"/>
              </a:ext>
            </a:extLst>
          </p:cNvPr>
          <p:cNvSpPr>
            <a:spLocks noGrp="1"/>
          </p:cNvSpPr>
          <p:nvPr>
            <p:ph type="ftr" sz="quarter" idx="10"/>
          </p:nvPr>
        </p:nvSpPr>
        <p:spPr/>
        <p:txBody>
          <a:bodyPr/>
          <a:lstStyle/>
          <a:p>
            <a:endParaRPr lang="en-US"/>
          </a:p>
        </p:txBody>
      </p:sp>
      <p:sp>
        <p:nvSpPr>
          <p:cNvPr id="8" name="Text Placeholder 7">
            <a:extLst>
              <a:ext uri="{FF2B5EF4-FFF2-40B4-BE49-F238E27FC236}">
                <a16:creationId xmlns:a16="http://schemas.microsoft.com/office/drawing/2014/main" id="{B4F16492-A636-4818-5598-2A1C128AABC2}"/>
              </a:ext>
            </a:extLst>
          </p:cNvPr>
          <p:cNvSpPr>
            <a:spLocks noGrp="1"/>
          </p:cNvSpPr>
          <p:nvPr>
            <p:ph type="body" sz="quarter" idx="11"/>
          </p:nvPr>
        </p:nvSpPr>
        <p:spPr>
          <a:xfrm>
            <a:off x="914399" y="1371600"/>
            <a:ext cx="3383279" cy="2473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2FBC8FD-AFA9-9A5D-08CB-4AF093301BDC}"/>
              </a:ext>
            </a:extLst>
          </p:cNvPr>
          <p:cNvSpPr>
            <a:spLocks noGrp="1"/>
          </p:cNvSpPr>
          <p:nvPr>
            <p:ph type="body" sz="quarter" idx="12"/>
          </p:nvPr>
        </p:nvSpPr>
        <p:spPr>
          <a:xfrm>
            <a:off x="4404358" y="1371600"/>
            <a:ext cx="3383279" cy="2473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B92A53A9-FE08-EC53-C0B1-8665C2FD4BAC}"/>
              </a:ext>
            </a:extLst>
          </p:cNvPr>
          <p:cNvSpPr>
            <a:spLocks noGrp="1"/>
          </p:cNvSpPr>
          <p:nvPr>
            <p:ph type="body" sz="quarter" idx="13"/>
          </p:nvPr>
        </p:nvSpPr>
        <p:spPr>
          <a:xfrm>
            <a:off x="7891273" y="1371600"/>
            <a:ext cx="3383279" cy="2473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202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C77F83-9DF8-A0D8-3840-7C9A98D9633D}"/>
              </a:ext>
            </a:extLst>
          </p:cNvPr>
          <p:cNvSpPr>
            <a:spLocks noGrp="1"/>
          </p:cNvSpPr>
          <p:nvPr>
            <p:ph type="title"/>
          </p:nvPr>
        </p:nvSpPr>
        <p:spPr>
          <a:xfrm>
            <a:off x="914400" y="685799"/>
            <a:ext cx="10360152" cy="914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DEF2DE9-9DE7-D96F-C466-7206E55BD6E9}"/>
              </a:ext>
            </a:extLst>
          </p:cNvPr>
          <p:cNvSpPr>
            <a:spLocks noGrp="1"/>
          </p:cNvSpPr>
          <p:nvPr>
            <p:ph type="body" idx="1"/>
          </p:nvPr>
        </p:nvSpPr>
        <p:spPr>
          <a:xfrm>
            <a:off x="914400" y="1828800"/>
            <a:ext cx="10360152" cy="36576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5272A7-369C-AC51-6CAB-72512C1397D0}"/>
              </a:ext>
            </a:extLst>
          </p:cNvPr>
          <p:cNvSpPr>
            <a:spLocks noGrp="1"/>
          </p:cNvSpPr>
          <p:nvPr>
            <p:ph type="ftr" sz="quarter" idx="3"/>
          </p:nvPr>
        </p:nvSpPr>
        <p:spPr>
          <a:xfrm>
            <a:off x="7159752" y="6356350"/>
            <a:ext cx="411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11140033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8" r:id="rId7"/>
    <p:sldLayoutId id="2147483660" r:id="rId8"/>
    <p:sldLayoutId id="2147483659" r:id="rId9"/>
    <p:sldLayoutId id="2147483655" r:id="rId10"/>
    <p:sldLayoutId id="2147483662" r:id="rId11"/>
  </p:sldLayoutIdLst>
  <p:txStyles>
    <p:titleStyle>
      <a:lvl1pPr algn="l" defTabSz="914400" rtl="0" eaLnBrk="1" latinLnBrk="0" hangingPunct="1">
        <a:lnSpc>
          <a:spcPct val="90000"/>
        </a:lnSpc>
        <a:spcBef>
          <a:spcPct val="0"/>
        </a:spcBef>
        <a:buNone/>
        <a:defRPr sz="4400" b="1" kern="1200">
          <a:solidFill>
            <a:schemeClr val="accent3"/>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914400" rtl="0" eaLnBrk="1" latinLnBrk="0" hangingPunct="1">
        <a:lnSpc>
          <a:spcPct val="100000"/>
        </a:lnSpc>
        <a:spcBef>
          <a:spcPts val="1200"/>
        </a:spcBef>
        <a:spcAft>
          <a:spcPts val="0"/>
        </a:spcAft>
        <a:buFont typeface="Arial" panose="020B0604020202020204" pitchFamily="34" charset="0"/>
        <a:buNone/>
        <a:defRPr sz="4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1200"/>
        </a:spcBef>
        <a:spcAft>
          <a:spcPts val="0"/>
        </a:spcAft>
        <a:buFont typeface="Arial" panose="020B0604020202020204" pitchFamily="34" charset="0"/>
        <a:buNone/>
        <a:defRPr sz="40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1200"/>
        </a:spcBef>
        <a:spcAft>
          <a:spcPts val="0"/>
        </a:spcAft>
        <a:buFont typeface="Arial" panose="020B0604020202020204" pitchFamily="34" charset="0"/>
        <a:buNone/>
        <a:defRPr sz="4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1200"/>
        </a:spcBef>
        <a:spcAft>
          <a:spcPts val="0"/>
        </a:spcAft>
        <a:buFont typeface="Arial" panose="020B0604020202020204" pitchFamily="34" charset="0"/>
        <a:buNone/>
        <a:defRPr sz="40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1200"/>
        </a:spcBef>
        <a:spcAft>
          <a:spcPts val="0"/>
        </a:spcAft>
        <a:buFont typeface="Arial" panose="020B0604020202020204" pitchFamily="34" charset="0"/>
        <a:buNone/>
        <a:defRPr sz="4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hms.harvard.edu/" TargetMode="External"/><Relationship Id="rId2" Type="http://schemas.openxmlformats.org/officeDocument/2006/relationships/hyperlink" Target="https://www.massgeneralbrigham.org/en"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usarmynebattalion/46323636915/in/album-72157707037032735/"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hyperlink" Target="https://pixabay.com/photos/doctors-hospital-people-health-2607295/"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mghihp.edu/overview/impact-practice-center"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s://unsplash.com/photos/xOUs1VJnIP0" TargetMode="External"/><Relationship Id="rId4" Type="http://schemas.openxmlformats.org/officeDocument/2006/relationships/hyperlink" Target="https://www.dol.gov/agencies/vets/programs/tap"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usnavy/5913194100/"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hyperlink" Target="https://commons.wikimedia.org/wiki/File:Front_Entrance_of_Massachusetts_General_Hospital.jpg"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7FFFCC59_22270AB6.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pixabay.com/photos/lab-analysis-diagnostics-hospital-2813958/"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brighamandwomens.org/about-bwh/newsroom/for-the-media"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hyperlink" Target="https://www.flickr.com/photos/usarmynebattalion/40273232513/in/album-72157707037032735/"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pexels.com/photo/photo-of-soldier-looking-down-while-talking-7467936/"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18/10/relationships/comments" Target="../comments/modernComment_7FFFCC96_58BE0F14.xml"/><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7FFFCC84_92B001C1.xm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mentalhealth.va.gov/docs/data-sheets/2021/2021-National-Veteran-Suicide-Prevention-Annual-Report-FINAL-9-8-21.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navymedicine/49826388647/"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234171-65F9-FC2C-EA9E-FD3BBC323FEF}"/>
              </a:ext>
            </a:extLst>
          </p:cNvPr>
          <p:cNvSpPr>
            <a:spLocks noGrp="1"/>
          </p:cNvSpPr>
          <p:nvPr>
            <p:ph type="ctrTitle"/>
          </p:nvPr>
        </p:nvSpPr>
        <p:spPr/>
        <p:txBody>
          <a:bodyPr>
            <a:normAutofit fontScale="90000"/>
          </a:bodyPr>
          <a:lstStyle/>
          <a:p>
            <a:r>
              <a:rPr lang="en-US">
                <a:solidFill>
                  <a:schemeClr val="bg1"/>
                </a:solidFill>
              </a:rPr>
              <a:t>Civilian and military medicine face </a:t>
            </a:r>
            <a:r>
              <a:rPr lang="en-US"/>
              <a:t>many challenges</a:t>
            </a:r>
            <a:endParaRPr lang="en-US">
              <a:solidFill>
                <a:schemeClr val="bg1"/>
              </a:solidFill>
            </a:endParaRPr>
          </a:p>
        </p:txBody>
      </p:sp>
      <p:sp>
        <p:nvSpPr>
          <p:cNvPr id="2" name="TextBox 1">
            <a:extLst>
              <a:ext uri="{FF2B5EF4-FFF2-40B4-BE49-F238E27FC236}">
                <a16:creationId xmlns:a16="http://schemas.microsoft.com/office/drawing/2014/main" id="{6FE4782A-9A00-BBA7-BD3D-0AEC92F821AF}"/>
              </a:ext>
            </a:extLst>
          </p:cNvPr>
          <p:cNvSpPr txBox="1"/>
          <p:nvPr/>
        </p:nvSpPr>
        <p:spPr>
          <a:xfrm>
            <a:off x="1085684" y="3661368"/>
            <a:ext cx="8353693" cy="10310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solidFill>
                <a:schemeClr val="bg1"/>
              </a:solidFill>
              <a:latin typeface="Arial"/>
              <a:ea typeface="Roboto"/>
              <a:cs typeface="Roboto"/>
            </a:endParaRPr>
          </a:p>
          <a:p>
            <a:r>
              <a:rPr lang="en-US" sz="1100">
                <a:solidFill>
                  <a:schemeClr val="bg1"/>
                </a:solidFill>
                <a:latin typeface="Aptos"/>
                <a:ea typeface="Roboto"/>
                <a:cs typeface="Roboto"/>
              </a:rPr>
              <a:t>Eric </a:t>
            </a:r>
            <a:r>
              <a:rPr lang="en-US" sz="1100" err="1">
                <a:solidFill>
                  <a:schemeClr val="bg1"/>
                </a:solidFill>
                <a:latin typeface="Aptos"/>
                <a:ea typeface="Roboto"/>
                <a:cs typeface="Roboto"/>
              </a:rPr>
              <a:t>Goralnick</a:t>
            </a:r>
            <a:r>
              <a:rPr lang="en-US" sz="1100">
                <a:solidFill>
                  <a:schemeClr val="bg1"/>
                </a:solidFill>
                <a:latin typeface="Aptos"/>
                <a:ea typeface="Roboto"/>
                <a:cs typeface="Roboto"/>
              </a:rPr>
              <a:t>, MD, MS </a:t>
            </a:r>
            <a:endParaRPr lang="en-US">
              <a:solidFill>
                <a:schemeClr val="bg1"/>
              </a:solidFill>
              <a:cs typeface="Arial"/>
            </a:endParaRPr>
          </a:p>
          <a:p>
            <a:r>
              <a:rPr lang="en-US" sz="1100">
                <a:solidFill>
                  <a:schemeClr val="bg1"/>
                </a:solidFill>
                <a:latin typeface="Aptos"/>
                <a:ea typeface="Roboto"/>
                <a:cs typeface="Roboto"/>
              </a:rPr>
              <a:t>Director, Military and Veterans Initiatives, </a:t>
            </a:r>
            <a:r>
              <a:rPr lang="en-US" sz="1100" u="sng" dirty="0">
                <a:solidFill>
                  <a:schemeClr val="bg1"/>
                </a:solidFill>
                <a:latin typeface="Calibri"/>
                <a:ea typeface="Calibri"/>
                <a:cs typeface="Calibri"/>
                <a:hlinkClick r:id="rId2">
                  <a:extLst>
                    <a:ext uri="{A12FA001-AC4F-418D-AE19-62706E023703}">
                      <ahyp:hlinkClr xmlns:ahyp="http://schemas.microsoft.com/office/drawing/2018/hyperlinkcolor" val="tx"/>
                    </a:ext>
                  </a:extLst>
                </a:hlinkClick>
              </a:rPr>
              <a:t>Mass General Brigham</a:t>
            </a:r>
            <a:endParaRPr lang="en-US">
              <a:solidFill>
                <a:schemeClr val="bg1"/>
              </a:solidFill>
              <a:cs typeface="Arial"/>
              <a:hlinkClick r:id="rId2">
                <a:extLst>
                  <a:ext uri="{A12FA001-AC4F-418D-AE19-62706E023703}">
                    <ahyp:hlinkClr xmlns:ahyp="http://schemas.microsoft.com/office/drawing/2018/hyperlinkcolor" val="tx"/>
                  </a:ext>
                </a:extLst>
              </a:hlinkClick>
            </a:endParaRPr>
          </a:p>
          <a:p>
            <a:r>
              <a:rPr lang="en-US" sz="1100">
                <a:solidFill>
                  <a:schemeClr val="bg1"/>
                </a:solidFill>
                <a:latin typeface="Aptos"/>
                <a:ea typeface="Roboto"/>
                <a:cs typeface="Roboto"/>
              </a:rPr>
              <a:t>Associate Professor of Emergency Medicine, </a:t>
            </a:r>
            <a:r>
              <a:rPr lang="en-US" sz="1100" u="sng" dirty="0">
                <a:solidFill>
                  <a:schemeClr val="bg1"/>
                </a:solidFill>
                <a:latin typeface="Calibri"/>
                <a:ea typeface="Calibri"/>
                <a:cs typeface="Calibri"/>
                <a:hlinkClick r:id="rId3">
                  <a:extLst>
                    <a:ext uri="{A12FA001-AC4F-418D-AE19-62706E023703}">
                      <ahyp:hlinkClr xmlns:ahyp="http://schemas.microsoft.com/office/drawing/2018/hyperlinkcolor" val="tx"/>
                    </a:ext>
                  </a:extLst>
                </a:hlinkClick>
              </a:rPr>
              <a:t>Harvard Medical School</a:t>
            </a:r>
            <a:endParaRPr lang="en-US">
              <a:solidFill>
                <a:schemeClr val="bg1"/>
              </a:solidFill>
              <a:cs typeface="Arial"/>
              <a:hlinkClick r:id="rId3">
                <a:extLst>
                  <a:ext uri="{A12FA001-AC4F-418D-AE19-62706E023703}">
                    <ahyp:hlinkClr xmlns:ahyp="http://schemas.microsoft.com/office/drawing/2018/hyperlinkcolor" val="tx"/>
                  </a:ext>
                </a:extLst>
              </a:hlinkClick>
            </a:endParaRPr>
          </a:p>
          <a:p>
            <a:endParaRPr lang="en-US" sz="1400" dirty="0">
              <a:solidFill>
                <a:schemeClr val="bg1"/>
              </a:solidFill>
              <a:latin typeface="Arial"/>
              <a:ea typeface="Roboto"/>
              <a:cs typeface="Roboto"/>
            </a:endParaRPr>
          </a:p>
        </p:txBody>
      </p:sp>
      <p:sp>
        <p:nvSpPr>
          <p:cNvPr id="3" name="TextBox 2">
            <a:extLst>
              <a:ext uri="{FF2B5EF4-FFF2-40B4-BE49-F238E27FC236}">
                <a16:creationId xmlns:a16="http://schemas.microsoft.com/office/drawing/2014/main" id="{983D823F-90F7-1227-2ABA-0ACDB19E018D}"/>
              </a:ext>
            </a:extLst>
          </p:cNvPr>
          <p:cNvSpPr txBox="1"/>
          <p:nvPr/>
        </p:nvSpPr>
        <p:spPr>
          <a:xfrm>
            <a:off x="1086854" y="4520373"/>
            <a:ext cx="63897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September 11, 2024</a:t>
            </a:r>
          </a:p>
        </p:txBody>
      </p:sp>
    </p:spTree>
    <p:extLst>
      <p:ext uri="{BB962C8B-B14F-4D97-AF65-F5344CB8AC3E}">
        <p14:creationId xmlns:p14="http://schemas.microsoft.com/office/powerpoint/2010/main" val="3688399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234171-65F9-FC2C-EA9E-FD3BBC323FEF}"/>
              </a:ext>
            </a:extLst>
          </p:cNvPr>
          <p:cNvSpPr>
            <a:spLocks noGrp="1"/>
          </p:cNvSpPr>
          <p:nvPr>
            <p:ph type="title"/>
          </p:nvPr>
        </p:nvSpPr>
        <p:spPr>
          <a:xfrm>
            <a:off x="0" y="4658709"/>
            <a:ext cx="10360152" cy="914400"/>
          </a:xfrm>
        </p:spPr>
        <p:txBody>
          <a:bodyPr>
            <a:normAutofit fontScale="90000"/>
          </a:bodyPr>
          <a:lstStyle/>
          <a:p>
            <a:br>
              <a:rPr lang="en-US" sz="4400" b="1">
                <a:solidFill>
                  <a:schemeClr val="bg1"/>
                </a:solidFill>
              </a:rPr>
            </a:br>
            <a:br>
              <a:rPr lang="en-US" sz="4400" b="1"/>
            </a:br>
            <a:endParaRPr lang="en-US" b="1">
              <a:solidFill>
                <a:schemeClr val="bg1"/>
              </a:solidFill>
            </a:endParaRPr>
          </a:p>
        </p:txBody>
      </p:sp>
      <p:sp>
        <p:nvSpPr>
          <p:cNvPr id="7" name="Content Placeholder 6">
            <a:extLst>
              <a:ext uri="{FF2B5EF4-FFF2-40B4-BE49-F238E27FC236}">
                <a16:creationId xmlns:a16="http://schemas.microsoft.com/office/drawing/2014/main" id="{2E8E48B5-634E-807D-83DA-D5273FBB6CD0}"/>
              </a:ext>
            </a:extLst>
          </p:cNvPr>
          <p:cNvSpPr>
            <a:spLocks noGrp="1"/>
          </p:cNvSpPr>
          <p:nvPr>
            <p:ph sz="half" idx="1"/>
          </p:nvPr>
        </p:nvSpPr>
        <p:spPr/>
        <p:txBody>
          <a:bodyPr/>
          <a:lstStyle/>
          <a:p>
            <a:r>
              <a:rPr lang="en-US" b="1"/>
              <a:t>Military and Veterans Initiative</a:t>
            </a:r>
          </a:p>
        </p:txBody>
      </p:sp>
      <p:sp>
        <p:nvSpPr>
          <p:cNvPr id="8" name="Content Placeholder 7">
            <a:extLst>
              <a:ext uri="{FF2B5EF4-FFF2-40B4-BE49-F238E27FC236}">
                <a16:creationId xmlns:a16="http://schemas.microsoft.com/office/drawing/2014/main" id="{977C934F-AAEC-7878-9A5A-D5D11125AC58}"/>
              </a:ext>
            </a:extLst>
          </p:cNvPr>
          <p:cNvSpPr>
            <a:spLocks noGrp="1"/>
          </p:cNvSpPr>
          <p:nvPr>
            <p:ph sz="half" idx="2"/>
          </p:nvPr>
        </p:nvSpPr>
        <p:spPr/>
        <p:txBody>
          <a:bodyPr/>
          <a:lstStyle/>
          <a:p>
            <a:r>
              <a:rPr lang="en-US" sz="3600">
                <a:cs typeface="Calibri"/>
              </a:rPr>
              <a:t>Mission:</a:t>
            </a:r>
          </a:p>
          <a:p>
            <a:r>
              <a:rPr lang="en-US" sz="3600">
                <a:cs typeface="Calibri"/>
              </a:rPr>
              <a:t>Solve </a:t>
            </a:r>
            <a:r>
              <a:rPr lang="en-US" sz="3600" b="0" i="0" u="none" strike="noStrike">
                <a:effectLst/>
                <a:cs typeface="Calibri"/>
              </a:rPr>
              <a:t>military, veterans,</a:t>
            </a:r>
            <a:r>
              <a:rPr lang="en-US" sz="3600">
                <a:cs typeface="Calibri"/>
              </a:rPr>
              <a:t> and their families’</a:t>
            </a:r>
            <a:r>
              <a:rPr lang="en-US" sz="3600" b="0" i="0" u="none" strike="noStrike">
                <a:effectLst/>
                <a:cs typeface="Calibri"/>
              </a:rPr>
              <a:t> </a:t>
            </a:r>
            <a:r>
              <a:rPr lang="en-US" sz="3600">
                <a:cs typeface="Calibri"/>
              </a:rPr>
              <a:t>greatest medical </a:t>
            </a:r>
            <a:r>
              <a:rPr lang="en-US" sz="3600" b="0" i="0" u="none" strike="noStrike">
                <a:effectLst/>
                <a:cs typeface="Calibri"/>
              </a:rPr>
              <a:t>challenges and translate </a:t>
            </a:r>
            <a:r>
              <a:rPr lang="en-US" sz="3600">
                <a:cs typeface="Calibri"/>
              </a:rPr>
              <a:t>solutions to MGB patients and the public. </a:t>
            </a:r>
            <a:br>
              <a:rPr lang="en-US" sz="5400"/>
            </a:br>
            <a:endParaRPr lang="en-US"/>
          </a:p>
        </p:txBody>
      </p:sp>
      <p:pic>
        <p:nvPicPr>
          <p:cNvPr id="2" name="Picture 1">
            <a:extLst>
              <a:ext uri="{FF2B5EF4-FFF2-40B4-BE49-F238E27FC236}">
                <a16:creationId xmlns:a16="http://schemas.microsoft.com/office/drawing/2014/main" id="{E695E3DE-68A1-A144-279D-B259EF6B3F1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1948" y="462388"/>
            <a:ext cx="4965929" cy="692562"/>
          </a:xfrm>
          <a:prstGeom prst="rect">
            <a:avLst/>
          </a:prstGeom>
        </p:spPr>
      </p:pic>
    </p:spTree>
    <p:extLst>
      <p:ext uri="{BB962C8B-B14F-4D97-AF65-F5344CB8AC3E}">
        <p14:creationId xmlns:p14="http://schemas.microsoft.com/office/powerpoint/2010/main" val="1073316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0803EDE-F805-5A49-BD9B-785C44DDC05F}"/>
              </a:ext>
            </a:extLst>
          </p:cNvPr>
          <p:cNvSpPr/>
          <p:nvPr/>
        </p:nvSpPr>
        <p:spPr>
          <a:xfrm>
            <a:off x="4038600" y="1545776"/>
            <a:ext cx="4114800" cy="41148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b="1">
              <a:solidFill>
                <a:schemeClr val="bg1"/>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0EE58991-3589-76A9-EB66-8ED51A7E12B2}"/>
              </a:ext>
            </a:extLst>
          </p:cNvPr>
          <p:cNvSpPr/>
          <p:nvPr/>
        </p:nvSpPr>
        <p:spPr>
          <a:xfrm>
            <a:off x="4838700" y="696693"/>
            <a:ext cx="2514600" cy="2514600"/>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a:solidFill>
                  <a:schemeClr val="bg1"/>
                </a:solidFill>
                <a:latin typeface="Arial" panose="020B0604020202020204" pitchFamily="34" charset="0"/>
                <a:cs typeface="Arial" panose="020B0604020202020204" pitchFamily="34" charset="0"/>
              </a:rPr>
              <a:t>Education</a:t>
            </a:r>
          </a:p>
        </p:txBody>
      </p:sp>
      <p:sp>
        <p:nvSpPr>
          <p:cNvPr id="3" name="Oval 2">
            <a:extLst>
              <a:ext uri="{FF2B5EF4-FFF2-40B4-BE49-F238E27FC236}">
                <a16:creationId xmlns:a16="http://schemas.microsoft.com/office/drawing/2014/main" id="{6B6F9DCB-73C6-B0B1-D729-EBB392147474}"/>
              </a:ext>
            </a:extLst>
          </p:cNvPr>
          <p:cNvSpPr/>
          <p:nvPr/>
        </p:nvSpPr>
        <p:spPr>
          <a:xfrm>
            <a:off x="2803071" y="3396348"/>
            <a:ext cx="2514600" cy="2514600"/>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a:solidFill>
                  <a:schemeClr val="bg1"/>
                </a:solidFill>
                <a:latin typeface="Arial" panose="020B0604020202020204" pitchFamily="34" charset="0"/>
                <a:cs typeface="Arial" panose="020B0604020202020204" pitchFamily="34" charset="0"/>
              </a:rPr>
              <a:t>Veteran Transition</a:t>
            </a:r>
          </a:p>
        </p:txBody>
      </p:sp>
      <p:sp>
        <p:nvSpPr>
          <p:cNvPr id="4" name="Oval 3">
            <a:extLst>
              <a:ext uri="{FF2B5EF4-FFF2-40B4-BE49-F238E27FC236}">
                <a16:creationId xmlns:a16="http://schemas.microsoft.com/office/drawing/2014/main" id="{4CE4F19E-AECC-6081-120A-F9ED0E36F686}"/>
              </a:ext>
            </a:extLst>
          </p:cNvPr>
          <p:cNvSpPr/>
          <p:nvPr/>
        </p:nvSpPr>
        <p:spPr>
          <a:xfrm>
            <a:off x="6874330" y="3396348"/>
            <a:ext cx="2514600" cy="2514600"/>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a:solidFill>
                  <a:schemeClr val="bg1"/>
                </a:solidFill>
                <a:latin typeface="Arial" panose="020B0604020202020204" pitchFamily="34" charset="0"/>
                <a:cs typeface="Arial" panose="020B0604020202020204" pitchFamily="34" charset="0"/>
              </a:rPr>
              <a:t>Research</a:t>
            </a:r>
          </a:p>
        </p:txBody>
      </p:sp>
    </p:spTree>
    <p:extLst>
      <p:ext uri="{BB962C8B-B14F-4D97-AF65-F5344CB8AC3E}">
        <p14:creationId xmlns:p14="http://schemas.microsoft.com/office/powerpoint/2010/main" val="39304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B06B3A-C1A9-C7C0-855B-6088CA9B9B1D}"/>
              </a:ext>
            </a:extLst>
          </p:cNvPr>
          <p:cNvSpPr txBox="1"/>
          <p:nvPr/>
        </p:nvSpPr>
        <p:spPr>
          <a:xfrm>
            <a:off x="914400" y="6172200"/>
            <a:ext cx="5650992" cy="685800"/>
          </a:xfrm>
          <a:prstGeom prst="rect">
            <a:avLst/>
          </a:prstGeom>
          <a:noFill/>
        </p:spPr>
        <p:txBody>
          <a:bodyPr wrap="square" rtlCol="0">
            <a:noAutofit/>
          </a:bodyPr>
          <a:lstStyle/>
          <a:p>
            <a:r>
              <a:rPr lang="en-US" sz="1200">
                <a:solidFill>
                  <a:srgbClr val="9EA2A2"/>
                </a:solidFill>
                <a:latin typeface="Arial" panose="020B0604020202020204" pitchFamily="34" charset="0"/>
                <a:cs typeface="Arial" panose="020B0604020202020204" pitchFamily="34" charset="0"/>
              </a:rPr>
              <a:t>U.S. Army Reserve photo by Master Sgt. Michel </a:t>
            </a:r>
            <a:r>
              <a:rPr lang="en-US" sz="1200" err="1">
                <a:solidFill>
                  <a:srgbClr val="9EA2A2"/>
                </a:solidFill>
                <a:latin typeface="Arial" panose="020B0604020202020204" pitchFamily="34" charset="0"/>
                <a:cs typeface="Arial" panose="020B0604020202020204" pitchFamily="34" charset="0"/>
              </a:rPr>
              <a:t>Sauret</a:t>
            </a:r>
            <a:r>
              <a:rPr lang="en-US" sz="1200">
                <a:solidFill>
                  <a:srgbClr val="9EA2A2"/>
                </a:solidFill>
                <a:latin typeface="Arial" panose="020B0604020202020204" pitchFamily="34" charset="0"/>
                <a:cs typeface="Arial" panose="020B0604020202020204" pitchFamily="34" charset="0"/>
              </a:rPr>
              <a:t>. Courtesy of </a:t>
            </a:r>
            <a:r>
              <a:rPr lang="en-US" sz="1200">
                <a:solidFill>
                  <a:srgbClr val="9EA2A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 Army New England Recruiting Battalion</a:t>
            </a:r>
            <a:r>
              <a:rPr lang="en-US" sz="1200">
                <a:solidFill>
                  <a:srgbClr val="9EA2A2"/>
                </a:solidFill>
                <a:latin typeface="Arial" panose="020B0604020202020204" pitchFamily="34" charset="0"/>
                <a:cs typeface="Arial" panose="020B0604020202020204" pitchFamily="34" charset="0"/>
              </a:rPr>
              <a:t>.</a:t>
            </a:r>
          </a:p>
        </p:txBody>
      </p:sp>
      <p:sp>
        <p:nvSpPr>
          <p:cNvPr id="4" name="Title 1">
            <a:extLst>
              <a:ext uri="{FF2B5EF4-FFF2-40B4-BE49-F238E27FC236}">
                <a16:creationId xmlns:a16="http://schemas.microsoft.com/office/drawing/2014/main" id="{055A1591-E94E-68F7-25EA-8551F00ACA99}"/>
              </a:ext>
            </a:extLst>
          </p:cNvPr>
          <p:cNvSpPr txBox="1">
            <a:spLocks/>
          </p:cNvSpPr>
          <p:nvPr/>
        </p:nvSpPr>
        <p:spPr>
          <a:xfrm>
            <a:off x="914400" y="685799"/>
            <a:ext cx="6403848" cy="9144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r>
              <a:rPr lang="en-US" b="1">
                <a:solidFill>
                  <a:schemeClr val="accent3"/>
                </a:solidFill>
              </a:rPr>
              <a:t>Education</a:t>
            </a:r>
          </a:p>
        </p:txBody>
      </p:sp>
      <p:sp>
        <p:nvSpPr>
          <p:cNvPr id="5" name="Title 5">
            <a:extLst>
              <a:ext uri="{FF2B5EF4-FFF2-40B4-BE49-F238E27FC236}">
                <a16:creationId xmlns:a16="http://schemas.microsoft.com/office/drawing/2014/main" id="{69FAC3CA-285C-DE88-540C-F04EF8BF5436}"/>
              </a:ext>
            </a:extLst>
          </p:cNvPr>
          <p:cNvSpPr txBox="1">
            <a:spLocks/>
          </p:cNvSpPr>
          <p:nvPr/>
        </p:nvSpPr>
        <p:spPr>
          <a:xfrm>
            <a:off x="914400" y="1468583"/>
            <a:ext cx="6151418" cy="485033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a:lnSpc>
                <a:spcPct val="100000"/>
              </a:lnSpc>
            </a:pPr>
            <a:r>
              <a:rPr lang="en-US" sz="3200">
                <a:solidFill>
                  <a:schemeClr val="bg1"/>
                </a:solidFill>
              </a:rPr>
              <a:t>Sustain </a:t>
            </a:r>
            <a:r>
              <a:rPr lang="en-US" sz="3200" b="1">
                <a:solidFill>
                  <a:schemeClr val="bg1"/>
                </a:solidFill>
              </a:rPr>
              <a:t>a ready military medical force</a:t>
            </a:r>
          </a:p>
          <a:p>
            <a:pPr>
              <a:lnSpc>
                <a:spcPct val="100000"/>
              </a:lnSpc>
            </a:pPr>
            <a:endParaRPr lang="en-US" sz="3200" b="1">
              <a:solidFill>
                <a:schemeClr val="bg1"/>
              </a:solidFill>
            </a:endParaRPr>
          </a:p>
          <a:p>
            <a:pPr>
              <a:lnSpc>
                <a:spcPct val="100000"/>
              </a:lnSpc>
            </a:pPr>
            <a:r>
              <a:rPr lang="en-US" sz="3200" b="1">
                <a:solidFill>
                  <a:schemeClr val="bg1"/>
                </a:solidFill>
              </a:rPr>
              <a:t>Improve civilian care </a:t>
            </a:r>
            <a:r>
              <a:rPr lang="en-US" sz="3200">
                <a:solidFill>
                  <a:schemeClr val="bg1"/>
                </a:solidFill>
              </a:rPr>
              <a:t>through sharing of military innovation</a:t>
            </a:r>
          </a:p>
          <a:p>
            <a:pPr>
              <a:lnSpc>
                <a:spcPct val="100000"/>
              </a:lnSpc>
            </a:pPr>
            <a:endParaRPr lang="en-US" sz="3200">
              <a:solidFill>
                <a:schemeClr val="bg1"/>
              </a:solidFill>
            </a:endParaRPr>
          </a:p>
          <a:p>
            <a:pPr>
              <a:lnSpc>
                <a:spcPct val="100000"/>
              </a:lnSpc>
            </a:pPr>
            <a:r>
              <a:rPr lang="en-US" sz="3200">
                <a:solidFill>
                  <a:schemeClr val="bg1"/>
                </a:solidFill>
              </a:rPr>
              <a:t>Develop </a:t>
            </a:r>
            <a:r>
              <a:rPr lang="en-US" sz="3200" b="1">
                <a:solidFill>
                  <a:schemeClr val="bg1"/>
                </a:solidFill>
              </a:rPr>
              <a:t>clinical rotations, fellowships, and  classroom courses </a:t>
            </a:r>
          </a:p>
          <a:p>
            <a:pPr>
              <a:lnSpc>
                <a:spcPct val="100000"/>
              </a:lnSpc>
            </a:pPr>
            <a:endParaRPr lang="en-US" sz="4000" b="1">
              <a:solidFill>
                <a:schemeClr val="bg1"/>
              </a:solidFill>
            </a:endParaRPr>
          </a:p>
        </p:txBody>
      </p:sp>
      <p:pic>
        <p:nvPicPr>
          <p:cNvPr id="9" name="Picture 8">
            <a:extLst>
              <a:ext uri="{FF2B5EF4-FFF2-40B4-BE49-F238E27FC236}">
                <a16:creationId xmlns:a16="http://schemas.microsoft.com/office/drawing/2014/main" id="{23209CF3-5F99-F91A-8B1D-FAB1C6E25AEB}"/>
              </a:ext>
            </a:extLst>
          </p:cNvPr>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7318248" y="0"/>
            <a:ext cx="4873752" cy="6858000"/>
          </a:xfrm>
          <a:prstGeom prst="rect">
            <a:avLst/>
          </a:prstGeom>
        </p:spPr>
      </p:pic>
      <p:sp>
        <p:nvSpPr>
          <p:cNvPr id="2" name="TextBox 1">
            <a:extLst>
              <a:ext uri="{FF2B5EF4-FFF2-40B4-BE49-F238E27FC236}">
                <a16:creationId xmlns:a16="http://schemas.microsoft.com/office/drawing/2014/main" id="{9B9276DB-B968-EED1-38E4-AF0CE2622A97}"/>
              </a:ext>
            </a:extLst>
          </p:cNvPr>
          <p:cNvSpPr txBox="1"/>
          <p:nvPr/>
        </p:nvSpPr>
        <p:spPr>
          <a:xfrm>
            <a:off x="3730752" y="-176784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711689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997947A-187C-C553-3363-FAF64C196121}"/>
              </a:ext>
            </a:extLst>
          </p:cNvPr>
          <p:cNvSpPr txBox="1">
            <a:spLocks/>
          </p:cNvSpPr>
          <p:nvPr/>
        </p:nvSpPr>
        <p:spPr>
          <a:xfrm>
            <a:off x="914400" y="1371600"/>
            <a:ext cx="5650992" cy="22860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a:lnSpc>
                <a:spcPct val="100000"/>
              </a:lnSpc>
              <a:spcBef>
                <a:spcPts val="1200"/>
              </a:spcBef>
            </a:pPr>
            <a:r>
              <a:rPr lang="en-US" sz="7200" b="1">
                <a:solidFill>
                  <a:schemeClr val="bg1"/>
                </a:solidFill>
              </a:rPr>
              <a:t>2,430 </a:t>
            </a:r>
            <a:br>
              <a:rPr lang="en-US" sz="7200" b="1">
                <a:solidFill>
                  <a:schemeClr val="bg1"/>
                </a:solidFill>
              </a:rPr>
            </a:br>
            <a:r>
              <a:rPr lang="en-US" sz="4000">
                <a:solidFill>
                  <a:schemeClr val="accent3"/>
                </a:solidFill>
              </a:rPr>
              <a:t>residents &amp; fellows in 320 graduate medical education programs</a:t>
            </a:r>
          </a:p>
          <a:p>
            <a:pPr>
              <a:lnSpc>
                <a:spcPct val="100000"/>
              </a:lnSpc>
              <a:spcBef>
                <a:spcPts val="1200"/>
              </a:spcBef>
            </a:pPr>
            <a:endParaRPr lang="en-US" sz="4000">
              <a:solidFill>
                <a:schemeClr val="accent3"/>
              </a:solidFill>
            </a:endParaRPr>
          </a:p>
        </p:txBody>
      </p:sp>
      <p:sp>
        <p:nvSpPr>
          <p:cNvPr id="2" name="Title 1">
            <a:extLst>
              <a:ext uri="{FF2B5EF4-FFF2-40B4-BE49-F238E27FC236}">
                <a16:creationId xmlns:a16="http://schemas.microsoft.com/office/drawing/2014/main" id="{24AF8357-791C-7D8D-6334-D6340F532860}"/>
              </a:ext>
            </a:extLst>
          </p:cNvPr>
          <p:cNvSpPr txBox="1">
            <a:spLocks/>
          </p:cNvSpPr>
          <p:nvPr/>
        </p:nvSpPr>
        <p:spPr>
          <a:xfrm>
            <a:off x="914400" y="685799"/>
            <a:ext cx="6403848" cy="9144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r>
              <a:rPr lang="en-US" b="1">
                <a:solidFill>
                  <a:schemeClr val="accent3"/>
                </a:solidFill>
              </a:rPr>
              <a:t>Education</a:t>
            </a:r>
          </a:p>
        </p:txBody>
      </p:sp>
      <p:pic>
        <p:nvPicPr>
          <p:cNvPr id="6" name="Picture 5">
            <a:extLst>
              <a:ext uri="{FF2B5EF4-FFF2-40B4-BE49-F238E27FC236}">
                <a16:creationId xmlns:a16="http://schemas.microsoft.com/office/drawing/2014/main" id="{D95FD908-5581-3177-BD6F-693C728795E1}"/>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flipH="1">
            <a:off x="7318248" y="0"/>
            <a:ext cx="4873753" cy="6858000"/>
          </a:xfrm>
          <a:prstGeom prst="rect">
            <a:avLst/>
          </a:prstGeom>
        </p:spPr>
      </p:pic>
      <p:sp>
        <p:nvSpPr>
          <p:cNvPr id="7" name="TextBox 6">
            <a:extLst>
              <a:ext uri="{FF2B5EF4-FFF2-40B4-BE49-F238E27FC236}">
                <a16:creationId xmlns:a16="http://schemas.microsoft.com/office/drawing/2014/main" id="{90F8E7FD-78A5-7BEC-FC99-DB26B643E045}"/>
              </a:ext>
            </a:extLst>
          </p:cNvPr>
          <p:cNvSpPr txBox="1"/>
          <p:nvPr/>
        </p:nvSpPr>
        <p:spPr>
          <a:xfrm>
            <a:off x="914400" y="6172200"/>
            <a:ext cx="5650992" cy="685800"/>
          </a:xfrm>
          <a:prstGeom prst="rect">
            <a:avLst/>
          </a:prstGeom>
          <a:noFill/>
        </p:spPr>
        <p:txBody>
          <a:bodyPr wrap="square" rtlCol="0">
            <a:noAutofit/>
          </a:bodyPr>
          <a:lstStyle/>
          <a:p>
            <a:r>
              <a:rPr lang="en-US" sz="1200">
                <a:solidFill>
                  <a:srgbClr val="9EA2A2"/>
                </a:solidFill>
                <a:latin typeface="Arial" panose="020B0604020202020204" pitchFamily="34" charset="0"/>
                <a:cs typeface="Arial" panose="020B0604020202020204" pitchFamily="34" charset="0"/>
              </a:rPr>
              <a:t>Photo by </a:t>
            </a:r>
            <a:r>
              <a:rPr lang="en-US" sz="1200" err="1">
                <a:solidFill>
                  <a:srgbClr val="9EA2A2"/>
                </a:solidFill>
                <a:latin typeface="Arial" panose="020B0604020202020204" pitchFamily="34" charset="0"/>
                <a:cs typeface="Arial" panose="020B0604020202020204" pitchFamily="34" charset="0"/>
              </a:rPr>
              <a:t>StockSnap</a:t>
            </a:r>
            <a:r>
              <a:rPr lang="en-US" sz="1200">
                <a:solidFill>
                  <a:srgbClr val="9EA2A2"/>
                </a:solidFill>
                <a:latin typeface="Arial" panose="020B0604020202020204" pitchFamily="34" charset="0"/>
                <a:cs typeface="Arial" panose="020B0604020202020204" pitchFamily="34" charset="0"/>
              </a:rPr>
              <a:t>, courtesy of </a:t>
            </a:r>
            <a:r>
              <a:rPr lang="en-US" sz="1200" err="1">
                <a:solidFill>
                  <a:srgbClr val="9EA2A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Pixabay</a:t>
            </a:r>
            <a:r>
              <a:rPr lang="en-US" sz="1200">
                <a:solidFill>
                  <a:srgbClr val="9EA2A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4596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997947A-187C-C553-3363-FAF64C196121}"/>
              </a:ext>
            </a:extLst>
          </p:cNvPr>
          <p:cNvSpPr txBox="1">
            <a:spLocks/>
          </p:cNvSpPr>
          <p:nvPr/>
        </p:nvSpPr>
        <p:spPr>
          <a:xfrm>
            <a:off x="914400" y="1248771"/>
            <a:ext cx="5650992" cy="22860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a:lnSpc>
                <a:spcPct val="100000"/>
              </a:lnSpc>
              <a:spcBef>
                <a:spcPts val="1200"/>
              </a:spcBef>
            </a:pPr>
            <a:r>
              <a:rPr lang="en-US" sz="7200" b="1">
                <a:solidFill>
                  <a:schemeClr val="bg1"/>
                </a:solidFill>
              </a:rPr>
              <a:t>21 </a:t>
            </a:r>
            <a:br>
              <a:rPr lang="en-US" sz="7200" b="1">
                <a:solidFill>
                  <a:schemeClr val="bg1"/>
                </a:solidFill>
              </a:rPr>
            </a:br>
            <a:r>
              <a:rPr lang="en-US" sz="4000">
                <a:solidFill>
                  <a:schemeClr val="accent3"/>
                </a:solidFill>
              </a:rPr>
              <a:t>degree programs </a:t>
            </a:r>
            <a:br>
              <a:rPr lang="en-US" sz="4000">
                <a:solidFill>
                  <a:schemeClr val="accent3"/>
                </a:solidFill>
              </a:rPr>
            </a:br>
            <a:r>
              <a:rPr lang="en-US" sz="4000">
                <a:solidFill>
                  <a:schemeClr val="accent3"/>
                </a:solidFill>
              </a:rPr>
              <a:t>in allied healthcare professions</a:t>
            </a:r>
          </a:p>
          <a:p>
            <a:pPr>
              <a:lnSpc>
                <a:spcPct val="100000"/>
              </a:lnSpc>
              <a:spcBef>
                <a:spcPts val="1200"/>
              </a:spcBef>
            </a:pPr>
            <a:r>
              <a:rPr lang="en-US" sz="4000" b="1">
                <a:solidFill>
                  <a:schemeClr val="bg1"/>
                </a:solidFill>
              </a:rPr>
              <a:t>Extensive</a:t>
            </a:r>
            <a:r>
              <a:rPr lang="en-US" sz="4000">
                <a:solidFill>
                  <a:schemeClr val="accent3"/>
                </a:solidFill>
              </a:rPr>
              <a:t> </a:t>
            </a:r>
            <a:br>
              <a:rPr lang="en-US" sz="4000">
                <a:solidFill>
                  <a:schemeClr val="accent3"/>
                </a:solidFill>
              </a:rPr>
            </a:br>
            <a:r>
              <a:rPr lang="en-US" sz="4000">
                <a:solidFill>
                  <a:schemeClr val="accent3"/>
                </a:solidFill>
              </a:rPr>
              <a:t>continuing education programs</a:t>
            </a:r>
          </a:p>
          <a:p>
            <a:pPr>
              <a:lnSpc>
                <a:spcPct val="100000"/>
              </a:lnSpc>
              <a:spcBef>
                <a:spcPts val="1200"/>
              </a:spcBef>
            </a:pPr>
            <a:endParaRPr lang="en-US" sz="4000">
              <a:solidFill>
                <a:schemeClr val="accent3"/>
              </a:solidFill>
            </a:endParaRPr>
          </a:p>
        </p:txBody>
      </p:sp>
      <p:sp>
        <p:nvSpPr>
          <p:cNvPr id="2" name="Title 1">
            <a:extLst>
              <a:ext uri="{FF2B5EF4-FFF2-40B4-BE49-F238E27FC236}">
                <a16:creationId xmlns:a16="http://schemas.microsoft.com/office/drawing/2014/main" id="{24AF8357-791C-7D8D-6334-D6340F532860}"/>
              </a:ext>
            </a:extLst>
          </p:cNvPr>
          <p:cNvSpPr txBox="1">
            <a:spLocks/>
          </p:cNvSpPr>
          <p:nvPr/>
        </p:nvSpPr>
        <p:spPr>
          <a:xfrm>
            <a:off x="914400" y="409433"/>
            <a:ext cx="6403848" cy="1354539"/>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r>
              <a:rPr lang="en-US" b="1">
                <a:solidFill>
                  <a:schemeClr val="accent3"/>
                </a:solidFill>
              </a:rPr>
              <a:t>Education</a:t>
            </a:r>
          </a:p>
        </p:txBody>
      </p:sp>
      <p:sp>
        <p:nvSpPr>
          <p:cNvPr id="7" name="TextBox 6">
            <a:extLst>
              <a:ext uri="{FF2B5EF4-FFF2-40B4-BE49-F238E27FC236}">
                <a16:creationId xmlns:a16="http://schemas.microsoft.com/office/drawing/2014/main" id="{90F8E7FD-78A5-7BEC-FC99-DB26B643E045}"/>
              </a:ext>
            </a:extLst>
          </p:cNvPr>
          <p:cNvSpPr txBox="1"/>
          <p:nvPr/>
        </p:nvSpPr>
        <p:spPr>
          <a:xfrm>
            <a:off x="914400" y="6172200"/>
            <a:ext cx="5650992" cy="685800"/>
          </a:xfrm>
          <a:prstGeom prst="rect">
            <a:avLst/>
          </a:prstGeom>
          <a:noFill/>
        </p:spPr>
        <p:txBody>
          <a:bodyPr wrap="square" rtlCol="0">
            <a:noAutofit/>
          </a:bodyPr>
          <a:lstStyle/>
          <a:p>
            <a:r>
              <a:rPr lang="en-US" sz="1200">
                <a:solidFill>
                  <a:srgbClr val="9EA2A2"/>
                </a:solidFill>
                <a:latin typeface="Arial" panose="020B0604020202020204" pitchFamily="34" charset="0"/>
                <a:cs typeface="Arial" panose="020B0604020202020204" pitchFamily="34" charset="0"/>
              </a:rPr>
              <a:t>Photo courtesy of </a:t>
            </a:r>
            <a:r>
              <a:rPr lang="en-US" sz="1200" err="1">
                <a:solidFill>
                  <a:srgbClr val="9EA2A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MGH</a:t>
            </a:r>
            <a:r>
              <a:rPr lang="en-US" sz="1200">
                <a:solidFill>
                  <a:srgbClr val="9EA2A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Institute of Health Professions</a:t>
            </a:r>
            <a:r>
              <a:rPr lang="en-US" sz="1200">
                <a:solidFill>
                  <a:srgbClr val="9EA2A2"/>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C689244B-F345-9800-9CB8-772ACB8995B6}"/>
              </a:ext>
            </a:extLst>
          </p:cNvPr>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7318248" y="0"/>
            <a:ext cx="4873753" cy="6858000"/>
          </a:xfrm>
          <a:prstGeom prst="rect">
            <a:avLst/>
          </a:prstGeom>
        </p:spPr>
      </p:pic>
    </p:spTree>
    <p:extLst>
      <p:ext uri="{BB962C8B-B14F-4D97-AF65-F5344CB8AC3E}">
        <p14:creationId xmlns:p14="http://schemas.microsoft.com/office/powerpoint/2010/main" val="3854087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997947A-187C-C553-3363-FAF64C196121}"/>
              </a:ext>
            </a:extLst>
          </p:cNvPr>
          <p:cNvSpPr txBox="1">
            <a:spLocks/>
          </p:cNvSpPr>
          <p:nvPr/>
        </p:nvSpPr>
        <p:spPr>
          <a:xfrm>
            <a:off x="914400" y="800100"/>
            <a:ext cx="5651653" cy="22860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a:lnSpc>
                <a:spcPct val="100000"/>
              </a:lnSpc>
              <a:spcBef>
                <a:spcPts val="1200"/>
              </a:spcBef>
            </a:pPr>
            <a:r>
              <a:rPr lang="en-US" sz="7200" b="1">
                <a:solidFill>
                  <a:schemeClr val="bg1"/>
                </a:solidFill>
              </a:rPr>
              <a:t>200,000 </a:t>
            </a:r>
            <a:br>
              <a:rPr lang="en-US" sz="7200" b="1">
                <a:solidFill>
                  <a:schemeClr val="bg1"/>
                </a:solidFill>
              </a:rPr>
            </a:br>
            <a:r>
              <a:rPr lang="en-US" sz="4000">
                <a:solidFill>
                  <a:schemeClr val="accent3"/>
                </a:solidFill>
              </a:rPr>
              <a:t>veterans transition out of the military annually.</a:t>
            </a:r>
          </a:p>
          <a:p>
            <a:pPr>
              <a:lnSpc>
                <a:spcPct val="100000"/>
              </a:lnSpc>
              <a:spcBef>
                <a:spcPts val="1200"/>
              </a:spcBef>
            </a:pPr>
            <a:r>
              <a:rPr lang="en-US" sz="4000">
                <a:solidFill>
                  <a:schemeClr val="accent3"/>
                </a:solidFill>
              </a:rPr>
              <a:t>Many want to </a:t>
            </a:r>
            <a:br>
              <a:rPr lang="en-US" sz="4000">
                <a:solidFill>
                  <a:schemeClr val="accent3"/>
                </a:solidFill>
              </a:rPr>
            </a:br>
            <a:r>
              <a:rPr lang="en-US" sz="4000">
                <a:solidFill>
                  <a:schemeClr val="accent3"/>
                </a:solidFill>
              </a:rPr>
              <a:t>continue to serve in their communities.</a:t>
            </a:r>
            <a:endParaRPr lang="en-US" sz="4000" b="1">
              <a:solidFill>
                <a:schemeClr val="accent3"/>
              </a:solidFill>
            </a:endParaRPr>
          </a:p>
        </p:txBody>
      </p:sp>
      <p:pic>
        <p:nvPicPr>
          <p:cNvPr id="7" name="Picture 6">
            <a:extLst>
              <a:ext uri="{FF2B5EF4-FFF2-40B4-BE49-F238E27FC236}">
                <a16:creationId xmlns:a16="http://schemas.microsoft.com/office/drawing/2014/main" id="{336FB2FB-69D6-0119-7490-9A925D1638C6}"/>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7318248" y="0"/>
            <a:ext cx="4873752" cy="6858000"/>
          </a:xfrm>
          <a:prstGeom prst="rect">
            <a:avLst/>
          </a:prstGeom>
        </p:spPr>
      </p:pic>
      <p:sp>
        <p:nvSpPr>
          <p:cNvPr id="8" name="TextBox 7">
            <a:extLst>
              <a:ext uri="{FF2B5EF4-FFF2-40B4-BE49-F238E27FC236}">
                <a16:creationId xmlns:a16="http://schemas.microsoft.com/office/drawing/2014/main" id="{E69289E6-426A-966E-F3E3-3EB23C0E87D5}"/>
              </a:ext>
            </a:extLst>
          </p:cNvPr>
          <p:cNvSpPr txBox="1"/>
          <p:nvPr/>
        </p:nvSpPr>
        <p:spPr>
          <a:xfrm>
            <a:off x="914400" y="6057900"/>
            <a:ext cx="6403848" cy="685800"/>
          </a:xfrm>
          <a:prstGeom prst="rect">
            <a:avLst/>
          </a:prstGeom>
          <a:noFill/>
        </p:spPr>
        <p:txBody>
          <a:bodyPr wrap="square" rtlCol="0">
            <a:noAutofit/>
          </a:bodyPr>
          <a:lstStyle/>
          <a:p>
            <a:pPr>
              <a:spcAft>
                <a:spcPts val="600"/>
              </a:spcAft>
            </a:pPr>
            <a:r>
              <a:rPr lang="en-US" sz="1100">
                <a:solidFill>
                  <a:srgbClr val="9EA2A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https://www.dol.gov/agencies/vets/programs/tap</a:t>
            </a:r>
            <a:r>
              <a:rPr lang="en-US" sz="1100">
                <a:solidFill>
                  <a:srgbClr val="9EA2A2"/>
                </a:solidFill>
                <a:latin typeface="Arial" panose="020B0604020202020204" pitchFamily="34" charset="0"/>
                <a:cs typeface="Arial" panose="020B0604020202020204" pitchFamily="34" charset="0"/>
              </a:rPr>
              <a:t> </a:t>
            </a:r>
          </a:p>
          <a:p>
            <a:pPr>
              <a:spcAft>
                <a:spcPts val="600"/>
              </a:spcAft>
            </a:pPr>
            <a:r>
              <a:rPr lang="en-US" sz="1100">
                <a:solidFill>
                  <a:srgbClr val="9EA2A2"/>
                </a:solidFill>
                <a:latin typeface="Arial" panose="020B0604020202020204" pitchFamily="34" charset="0"/>
                <a:cs typeface="Arial" panose="020B0604020202020204" pitchFamily="34" charset="0"/>
              </a:rPr>
              <a:t>Photo by Benjamin Faust, courtesy of </a:t>
            </a:r>
            <a:r>
              <a:rPr lang="en-US" sz="1100">
                <a:solidFill>
                  <a:srgbClr val="9EA2A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Unsplash</a:t>
            </a:r>
            <a:r>
              <a:rPr lang="en-US" sz="1100">
                <a:solidFill>
                  <a:srgbClr val="9EA2A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57268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B06B3A-C1A9-C7C0-855B-6088CA9B9B1D}"/>
              </a:ext>
            </a:extLst>
          </p:cNvPr>
          <p:cNvSpPr txBox="1"/>
          <p:nvPr/>
        </p:nvSpPr>
        <p:spPr>
          <a:xfrm>
            <a:off x="914399" y="6172200"/>
            <a:ext cx="6403847" cy="685800"/>
          </a:xfrm>
          <a:prstGeom prst="rect">
            <a:avLst/>
          </a:prstGeom>
          <a:noFill/>
        </p:spPr>
        <p:txBody>
          <a:bodyPr wrap="square" rtlCol="0">
            <a:noAutofit/>
          </a:bodyPr>
          <a:lstStyle/>
          <a:p>
            <a:r>
              <a:rPr lang="en-US" sz="1200">
                <a:solidFill>
                  <a:srgbClr val="9EA2A2"/>
                </a:solidFill>
                <a:latin typeface="Arial" panose="020B0604020202020204" pitchFamily="34" charset="0"/>
                <a:cs typeface="Arial" panose="020B0604020202020204" pitchFamily="34" charset="0"/>
              </a:rPr>
              <a:t>U.S. Air Force photo by Staff Sgt. Alesia </a:t>
            </a:r>
            <a:r>
              <a:rPr lang="en-US" sz="1200" err="1">
                <a:solidFill>
                  <a:srgbClr val="9EA2A2"/>
                </a:solidFill>
                <a:latin typeface="Arial" panose="020B0604020202020204" pitchFamily="34" charset="0"/>
                <a:cs typeface="Arial" panose="020B0604020202020204" pitchFamily="34" charset="0"/>
              </a:rPr>
              <a:t>Goosic</a:t>
            </a:r>
            <a:r>
              <a:rPr lang="en-US" sz="1200">
                <a:solidFill>
                  <a:srgbClr val="9EA2A2"/>
                </a:solidFill>
                <a:latin typeface="Arial" panose="020B0604020202020204" pitchFamily="34" charset="0"/>
                <a:cs typeface="Arial" panose="020B0604020202020204" pitchFamily="34" charset="0"/>
              </a:rPr>
              <a:t>. Released, courtesy of </a:t>
            </a:r>
            <a:r>
              <a:rPr lang="en-US" sz="1200">
                <a:solidFill>
                  <a:srgbClr val="9EA2A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 Navy</a:t>
            </a:r>
            <a:r>
              <a:rPr lang="en-US" sz="1200">
                <a:solidFill>
                  <a:srgbClr val="9EA2A2"/>
                </a:solidFill>
                <a:latin typeface="Arial" panose="020B0604020202020204" pitchFamily="34" charset="0"/>
                <a:cs typeface="Arial" panose="020B0604020202020204" pitchFamily="34" charset="0"/>
              </a:rPr>
              <a:t>.</a:t>
            </a:r>
          </a:p>
        </p:txBody>
      </p:sp>
      <p:sp>
        <p:nvSpPr>
          <p:cNvPr id="4" name="Title 1">
            <a:extLst>
              <a:ext uri="{FF2B5EF4-FFF2-40B4-BE49-F238E27FC236}">
                <a16:creationId xmlns:a16="http://schemas.microsoft.com/office/drawing/2014/main" id="{055A1591-E94E-68F7-25EA-8551F00ACA99}"/>
              </a:ext>
            </a:extLst>
          </p:cNvPr>
          <p:cNvSpPr txBox="1">
            <a:spLocks/>
          </p:cNvSpPr>
          <p:nvPr/>
        </p:nvSpPr>
        <p:spPr>
          <a:xfrm>
            <a:off x="914400" y="685799"/>
            <a:ext cx="6403848" cy="9144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r>
              <a:rPr lang="en-US" b="1">
                <a:solidFill>
                  <a:schemeClr val="accent3"/>
                </a:solidFill>
              </a:rPr>
              <a:t>Veteran Transition</a:t>
            </a:r>
          </a:p>
        </p:txBody>
      </p:sp>
      <p:sp>
        <p:nvSpPr>
          <p:cNvPr id="5" name="Title 5">
            <a:extLst>
              <a:ext uri="{FF2B5EF4-FFF2-40B4-BE49-F238E27FC236}">
                <a16:creationId xmlns:a16="http://schemas.microsoft.com/office/drawing/2014/main" id="{69FAC3CA-285C-DE88-540C-F04EF8BF5436}"/>
              </a:ext>
            </a:extLst>
          </p:cNvPr>
          <p:cNvSpPr txBox="1">
            <a:spLocks/>
          </p:cNvSpPr>
          <p:nvPr/>
        </p:nvSpPr>
        <p:spPr>
          <a:xfrm>
            <a:off x="914400" y="1828800"/>
            <a:ext cx="6403846" cy="22860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marL="342900" indent="-342900">
              <a:lnSpc>
                <a:spcPct val="100000"/>
              </a:lnSpc>
              <a:buFont typeface="Wingdings" pitchFamily="2" charset="2"/>
              <a:buChar char="Ø"/>
            </a:pPr>
            <a:r>
              <a:rPr lang="en-US" sz="2400">
                <a:solidFill>
                  <a:schemeClr val="bg1"/>
                </a:solidFill>
              </a:rPr>
              <a:t>Expose </a:t>
            </a:r>
            <a:r>
              <a:rPr lang="en-US" sz="2400" b="1">
                <a:solidFill>
                  <a:schemeClr val="bg1"/>
                </a:solidFill>
              </a:rPr>
              <a:t>veterans &amp; military families to civilian healthcare opportunities with Veteran Service Organizations </a:t>
            </a:r>
          </a:p>
          <a:p>
            <a:pPr marL="342900" indent="-342900">
              <a:lnSpc>
                <a:spcPct val="100000"/>
              </a:lnSpc>
              <a:buFont typeface="Wingdings" pitchFamily="2" charset="2"/>
              <a:buChar char="Ø"/>
            </a:pPr>
            <a:endParaRPr lang="en-US" sz="2400" b="1">
              <a:solidFill>
                <a:schemeClr val="bg1"/>
              </a:solidFill>
            </a:endParaRPr>
          </a:p>
          <a:p>
            <a:pPr marL="342900" indent="-342900">
              <a:lnSpc>
                <a:spcPct val="100000"/>
              </a:lnSpc>
              <a:buFont typeface="Wingdings" pitchFamily="2" charset="2"/>
              <a:buChar char="Ø"/>
            </a:pPr>
            <a:r>
              <a:rPr lang="en-US" sz="2400">
                <a:solidFill>
                  <a:schemeClr val="bg1"/>
                </a:solidFill>
              </a:rPr>
              <a:t>Educate </a:t>
            </a:r>
            <a:r>
              <a:rPr lang="en-US" sz="2400" b="1">
                <a:solidFill>
                  <a:schemeClr val="bg1"/>
                </a:solidFill>
              </a:rPr>
              <a:t>through </a:t>
            </a:r>
            <a:br>
              <a:rPr lang="en-US" sz="2400" b="1">
                <a:solidFill>
                  <a:schemeClr val="bg1"/>
                </a:solidFill>
              </a:rPr>
            </a:br>
            <a:r>
              <a:rPr lang="en-US" sz="2400" b="1">
                <a:solidFill>
                  <a:schemeClr val="bg1"/>
                </a:solidFill>
              </a:rPr>
              <a:t>assessment, counseling, &amp; mentorship</a:t>
            </a:r>
          </a:p>
          <a:p>
            <a:pPr marL="342900" indent="-342900">
              <a:lnSpc>
                <a:spcPct val="100000"/>
              </a:lnSpc>
              <a:buFont typeface="Wingdings" pitchFamily="2" charset="2"/>
              <a:buChar char="Ø"/>
            </a:pPr>
            <a:endParaRPr lang="en-US" sz="2400" b="1">
              <a:solidFill>
                <a:schemeClr val="bg1"/>
              </a:solidFill>
            </a:endParaRPr>
          </a:p>
          <a:p>
            <a:pPr marL="342900" indent="-342900">
              <a:lnSpc>
                <a:spcPct val="100000"/>
              </a:lnSpc>
              <a:buFont typeface="Wingdings" pitchFamily="2" charset="2"/>
              <a:buChar char="Ø"/>
            </a:pPr>
            <a:r>
              <a:rPr lang="en-US" sz="2400">
                <a:solidFill>
                  <a:schemeClr val="bg1"/>
                </a:solidFill>
              </a:rPr>
              <a:t>Build </a:t>
            </a:r>
            <a:r>
              <a:rPr lang="en-US" sz="2400" b="1">
                <a:solidFill>
                  <a:schemeClr val="bg1"/>
                </a:solidFill>
              </a:rPr>
              <a:t>pathways with </a:t>
            </a:r>
            <a:br>
              <a:rPr lang="en-US" sz="2400" b="1">
                <a:solidFill>
                  <a:schemeClr val="bg1"/>
                </a:solidFill>
              </a:rPr>
            </a:br>
            <a:r>
              <a:rPr lang="en-US" sz="2400" b="1">
                <a:solidFill>
                  <a:schemeClr val="bg1"/>
                </a:solidFill>
              </a:rPr>
              <a:t>affiliate educational institutions and employers </a:t>
            </a:r>
          </a:p>
          <a:p>
            <a:pPr>
              <a:lnSpc>
                <a:spcPct val="100000"/>
              </a:lnSpc>
            </a:pPr>
            <a:endParaRPr lang="en-US" sz="2400" b="1">
              <a:solidFill>
                <a:schemeClr val="bg1"/>
              </a:solidFill>
            </a:endParaRPr>
          </a:p>
          <a:p>
            <a:pPr>
              <a:lnSpc>
                <a:spcPct val="100000"/>
              </a:lnSpc>
            </a:pPr>
            <a:endParaRPr lang="en-US" sz="2400" b="1">
              <a:solidFill>
                <a:schemeClr val="bg1"/>
              </a:solidFill>
            </a:endParaRPr>
          </a:p>
        </p:txBody>
      </p:sp>
      <p:pic>
        <p:nvPicPr>
          <p:cNvPr id="2" name="Picture 1">
            <a:extLst>
              <a:ext uri="{FF2B5EF4-FFF2-40B4-BE49-F238E27FC236}">
                <a16:creationId xmlns:a16="http://schemas.microsoft.com/office/drawing/2014/main" id="{00AD3481-8233-E807-B897-282D8CEEF56E}"/>
              </a:ext>
            </a:extLst>
          </p:cNvPr>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7318248" y="0"/>
            <a:ext cx="4873752" cy="6858000"/>
          </a:xfrm>
          <a:prstGeom prst="rect">
            <a:avLst/>
          </a:prstGeom>
        </p:spPr>
      </p:pic>
    </p:spTree>
    <p:extLst>
      <p:ext uri="{BB962C8B-B14F-4D97-AF65-F5344CB8AC3E}">
        <p14:creationId xmlns:p14="http://schemas.microsoft.com/office/powerpoint/2010/main" val="1503815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997947A-187C-C553-3363-FAF64C196121}"/>
              </a:ext>
            </a:extLst>
          </p:cNvPr>
          <p:cNvSpPr txBox="1">
            <a:spLocks/>
          </p:cNvSpPr>
          <p:nvPr/>
        </p:nvSpPr>
        <p:spPr>
          <a:xfrm>
            <a:off x="914400" y="1371600"/>
            <a:ext cx="5650992" cy="22860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a:lnSpc>
                <a:spcPct val="100000"/>
              </a:lnSpc>
              <a:spcBef>
                <a:spcPts val="1200"/>
              </a:spcBef>
            </a:pPr>
            <a:r>
              <a:rPr lang="en-US" sz="7200" b="1">
                <a:solidFill>
                  <a:schemeClr val="bg1"/>
                </a:solidFill>
              </a:rPr>
              <a:t>11 </a:t>
            </a:r>
            <a:br>
              <a:rPr lang="en-US" sz="7200" b="1">
                <a:solidFill>
                  <a:schemeClr val="bg1"/>
                </a:solidFill>
              </a:rPr>
            </a:br>
            <a:r>
              <a:rPr lang="en-US" sz="4000">
                <a:solidFill>
                  <a:schemeClr val="accent3"/>
                </a:solidFill>
              </a:rPr>
              <a:t>acute care hospitals, including</a:t>
            </a:r>
          </a:p>
          <a:p>
            <a:pPr>
              <a:lnSpc>
                <a:spcPct val="100000"/>
              </a:lnSpc>
              <a:spcBef>
                <a:spcPts val="1200"/>
              </a:spcBef>
            </a:pPr>
            <a:r>
              <a:rPr lang="en-US" sz="7200" b="1">
                <a:solidFill>
                  <a:schemeClr val="bg1"/>
                </a:solidFill>
              </a:rPr>
              <a:t>2 </a:t>
            </a:r>
            <a:br>
              <a:rPr lang="en-US" sz="7200" b="1">
                <a:solidFill>
                  <a:schemeClr val="bg1"/>
                </a:solidFill>
              </a:rPr>
            </a:br>
            <a:r>
              <a:rPr lang="en-US" sz="4000">
                <a:solidFill>
                  <a:schemeClr val="accent3"/>
                </a:solidFill>
              </a:rPr>
              <a:t>level 1 Trauma Centers</a:t>
            </a:r>
          </a:p>
        </p:txBody>
      </p:sp>
      <p:sp>
        <p:nvSpPr>
          <p:cNvPr id="2" name="Title 1">
            <a:extLst>
              <a:ext uri="{FF2B5EF4-FFF2-40B4-BE49-F238E27FC236}">
                <a16:creationId xmlns:a16="http://schemas.microsoft.com/office/drawing/2014/main" id="{A583EDDF-319E-FB36-697E-A50EA5A3F1A1}"/>
              </a:ext>
            </a:extLst>
          </p:cNvPr>
          <p:cNvSpPr txBox="1">
            <a:spLocks/>
          </p:cNvSpPr>
          <p:nvPr/>
        </p:nvSpPr>
        <p:spPr>
          <a:xfrm>
            <a:off x="914400" y="685799"/>
            <a:ext cx="6403848" cy="9144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r>
              <a:rPr lang="en-US" b="1">
                <a:solidFill>
                  <a:schemeClr val="accent3"/>
                </a:solidFill>
              </a:rPr>
              <a:t>Clinical Sites</a:t>
            </a:r>
          </a:p>
        </p:txBody>
      </p:sp>
      <p:sp>
        <p:nvSpPr>
          <p:cNvPr id="5" name="TextBox 4">
            <a:extLst>
              <a:ext uri="{FF2B5EF4-FFF2-40B4-BE49-F238E27FC236}">
                <a16:creationId xmlns:a16="http://schemas.microsoft.com/office/drawing/2014/main" id="{0BCACEFF-AD8D-3861-02A7-5AB2651C68AA}"/>
              </a:ext>
            </a:extLst>
          </p:cNvPr>
          <p:cNvSpPr txBox="1"/>
          <p:nvPr/>
        </p:nvSpPr>
        <p:spPr>
          <a:xfrm>
            <a:off x="914400" y="6172200"/>
            <a:ext cx="5650992" cy="685800"/>
          </a:xfrm>
          <a:prstGeom prst="rect">
            <a:avLst/>
          </a:prstGeom>
          <a:noFill/>
        </p:spPr>
        <p:txBody>
          <a:bodyPr wrap="square" rtlCol="0">
            <a:noAutofit/>
          </a:bodyPr>
          <a:lstStyle/>
          <a:p>
            <a:r>
              <a:rPr lang="en-US" sz="1200">
                <a:solidFill>
                  <a:srgbClr val="9EA2A2"/>
                </a:solidFill>
                <a:latin typeface="Arial" panose="020B0604020202020204" pitchFamily="34" charset="0"/>
                <a:cs typeface="Arial" panose="020B0604020202020204" pitchFamily="34" charset="0"/>
              </a:rPr>
              <a:t>Photo by </a:t>
            </a:r>
            <a:r>
              <a:rPr lang="en-US" sz="1200" err="1">
                <a:solidFill>
                  <a:srgbClr val="9EA2A2"/>
                </a:solidFill>
                <a:latin typeface="Arial" panose="020B0604020202020204" pitchFamily="34" charset="0"/>
                <a:cs typeface="Arial" panose="020B0604020202020204" pitchFamily="34" charset="0"/>
              </a:rPr>
              <a:t>Whoisjohngalt</a:t>
            </a:r>
            <a:r>
              <a:rPr lang="en-US" sz="1200">
                <a:solidFill>
                  <a:srgbClr val="9EA2A2"/>
                </a:solidFill>
                <a:latin typeface="Arial" panose="020B0604020202020204" pitchFamily="34" charset="0"/>
                <a:cs typeface="Arial" panose="020B0604020202020204" pitchFamily="34" charset="0"/>
              </a:rPr>
              <a:t>, courtesy of </a:t>
            </a:r>
            <a:r>
              <a:rPr lang="en-US" sz="1200">
                <a:solidFill>
                  <a:srgbClr val="9EA2A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Wikimedia Commons</a:t>
            </a:r>
            <a:r>
              <a:rPr lang="en-US" sz="1200">
                <a:solidFill>
                  <a:srgbClr val="9EA2A2"/>
                </a:solidFill>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E1881C64-65B4-2243-D287-02AC3DBC9CFC}"/>
              </a:ext>
            </a:extLst>
          </p:cNvPr>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7318247" y="0"/>
            <a:ext cx="4873753" cy="6858000"/>
          </a:xfrm>
          <a:prstGeom prst="rect">
            <a:avLst/>
          </a:prstGeom>
        </p:spPr>
      </p:pic>
    </p:spTree>
    <p:extLst>
      <p:ext uri="{BB962C8B-B14F-4D97-AF65-F5344CB8AC3E}">
        <p14:creationId xmlns:p14="http://schemas.microsoft.com/office/powerpoint/2010/main" val="4097590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military uniforms&#10;&#10;Description automatically generated">
            <a:extLst>
              <a:ext uri="{FF2B5EF4-FFF2-40B4-BE49-F238E27FC236}">
                <a16:creationId xmlns:a16="http://schemas.microsoft.com/office/drawing/2014/main" id="{FB6FA3AF-8FFC-33EE-6DF9-A12AAF5F66EE}"/>
              </a:ext>
            </a:extLst>
          </p:cNvPr>
          <p:cNvPicPr>
            <a:picLocks noChangeAspect="1"/>
          </p:cNvPicPr>
          <p:nvPr/>
        </p:nvPicPr>
        <p:blipFill rotWithShape="1">
          <a:blip r:embed="rId4">
            <a:extLst>
              <a:ext uri="{28A0092B-C50C-407E-A947-70E740481C1C}">
                <a14:useLocalDpi xmlns:a14="http://schemas.microsoft.com/office/drawing/2010/main" val="0"/>
              </a:ext>
            </a:extLst>
          </a:blip>
          <a:srcRect l="10046" t="754" r="28790" b="-1"/>
          <a:stretch/>
        </p:blipFill>
        <p:spPr>
          <a:xfrm>
            <a:off x="3522468" y="10"/>
            <a:ext cx="8669532" cy="6857990"/>
          </a:xfrm>
          <a:prstGeom prst="rect">
            <a:avLst/>
          </a:prstGeom>
        </p:spPr>
      </p:pic>
      <p:sp>
        <p:nvSpPr>
          <p:cNvPr id="21" name="Rectangle 2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C315E2-0ACD-9765-22A4-9D1B86E2BD63}"/>
              </a:ext>
            </a:extLst>
          </p:cNvPr>
          <p:cNvSpPr>
            <a:spLocks noGrp="1"/>
          </p:cNvSpPr>
          <p:nvPr>
            <p:ph type="title"/>
          </p:nvPr>
        </p:nvSpPr>
        <p:spPr>
          <a:xfrm>
            <a:off x="371094" y="1107949"/>
            <a:ext cx="3438144" cy="1124712"/>
          </a:xfrm>
        </p:spPr>
        <p:txBody>
          <a:bodyPr anchor="b">
            <a:normAutofit/>
          </a:bodyPr>
          <a:lstStyle/>
          <a:p>
            <a:r>
              <a:rPr lang="en-US" sz="3600">
                <a:solidFill>
                  <a:schemeClr val="bg1"/>
                </a:solidFill>
              </a:rPr>
              <a:t>Pilot Programs</a:t>
            </a:r>
          </a:p>
        </p:txBody>
      </p:sp>
      <p:sp>
        <p:nvSpPr>
          <p:cNvPr id="23" name="Rectangle 2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269A959-FA15-E9CB-3136-57F791250EA2}"/>
              </a:ext>
            </a:extLst>
          </p:cNvPr>
          <p:cNvSpPr>
            <a:spLocks noGrp="1"/>
          </p:cNvSpPr>
          <p:nvPr>
            <p:ph idx="1"/>
          </p:nvPr>
        </p:nvSpPr>
        <p:spPr>
          <a:xfrm>
            <a:off x="371094" y="2718054"/>
            <a:ext cx="5810250" cy="3207258"/>
          </a:xfrm>
        </p:spPr>
        <p:txBody>
          <a:bodyPr anchor="t">
            <a:normAutofit/>
          </a:bodyPr>
          <a:lstStyle/>
          <a:p>
            <a:endParaRPr lang="en-US" sz="3000"/>
          </a:p>
          <a:p>
            <a:endParaRPr lang="en-US" sz="1700"/>
          </a:p>
        </p:txBody>
      </p:sp>
      <p:sp>
        <p:nvSpPr>
          <p:cNvPr id="7" name="TextBox 6">
            <a:extLst>
              <a:ext uri="{FF2B5EF4-FFF2-40B4-BE49-F238E27FC236}">
                <a16:creationId xmlns:a16="http://schemas.microsoft.com/office/drawing/2014/main" id="{4BA21DBF-0372-74D3-3145-68A8B27473B0}"/>
              </a:ext>
            </a:extLst>
          </p:cNvPr>
          <p:cNvSpPr txBox="1"/>
          <p:nvPr/>
        </p:nvSpPr>
        <p:spPr>
          <a:xfrm>
            <a:off x="424815" y="2938017"/>
            <a:ext cx="6096000" cy="2554545"/>
          </a:xfrm>
          <a:prstGeom prst="rect">
            <a:avLst/>
          </a:prstGeom>
          <a:noFill/>
        </p:spPr>
        <p:txBody>
          <a:bodyPr wrap="square">
            <a:spAutoFit/>
          </a:bodyPr>
          <a:lstStyle/>
          <a:p>
            <a:r>
              <a:rPr lang="en-US" sz="3200">
                <a:solidFill>
                  <a:schemeClr val="bg1"/>
                </a:solidFill>
              </a:rPr>
              <a:t>First Pilot Program: </a:t>
            </a:r>
          </a:p>
          <a:p>
            <a:r>
              <a:rPr lang="en-US" sz="3200">
                <a:solidFill>
                  <a:schemeClr val="bg1"/>
                </a:solidFill>
              </a:rPr>
              <a:t>Skill Bridge</a:t>
            </a:r>
          </a:p>
          <a:p>
            <a:endParaRPr lang="en-US" sz="3200">
              <a:solidFill>
                <a:schemeClr val="bg1"/>
              </a:solidFill>
            </a:endParaRPr>
          </a:p>
          <a:p>
            <a:r>
              <a:rPr lang="en-US" sz="3200">
                <a:solidFill>
                  <a:schemeClr val="bg1"/>
                </a:solidFill>
              </a:rPr>
              <a:t>Second Pilot Program: </a:t>
            </a:r>
            <a:br>
              <a:rPr lang="en-US" sz="3200">
                <a:solidFill>
                  <a:schemeClr val="bg1"/>
                </a:solidFill>
              </a:rPr>
            </a:br>
            <a:r>
              <a:rPr lang="en-US" sz="3200">
                <a:solidFill>
                  <a:schemeClr val="bg1"/>
                </a:solidFill>
              </a:rPr>
              <a:t>Military 2 Medicine</a:t>
            </a:r>
            <a:endParaRPr lang="en-US" sz="3200"/>
          </a:p>
        </p:txBody>
      </p:sp>
    </p:spTree>
    <p:extLst>
      <p:ext uri="{BB962C8B-B14F-4D97-AF65-F5344CB8AC3E}">
        <p14:creationId xmlns:p14="http://schemas.microsoft.com/office/powerpoint/2010/main" val="57298399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B06B3A-C1A9-C7C0-855B-6088CA9B9B1D}"/>
              </a:ext>
            </a:extLst>
          </p:cNvPr>
          <p:cNvSpPr txBox="1"/>
          <p:nvPr/>
        </p:nvSpPr>
        <p:spPr>
          <a:xfrm>
            <a:off x="914400" y="6172200"/>
            <a:ext cx="5650992" cy="685800"/>
          </a:xfrm>
          <a:prstGeom prst="rect">
            <a:avLst/>
          </a:prstGeom>
          <a:noFill/>
        </p:spPr>
        <p:txBody>
          <a:bodyPr wrap="square" rtlCol="0">
            <a:noAutofit/>
          </a:bodyPr>
          <a:lstStyle/>
          <a:p>
            <a:r>
              <a:rPr lang="en-US" sz="1200">
                <a:solidFill>
                  <a:srgbClr val="9EA2A2"/>
                </a:solidFill>
                <a:latin typeface="Arial" panose="020B0604020202020204" pitchFamily="34" charset="0"/>
                <a:cs typeface="Arial" panose="020B0604020202020204" pitchFamily="34" charset="0"/>
              </a:rPr>
              <a:t>Photo by Michal </a:t>
            </a:r>
            <a:r>
              <a:rPr lang="en-US" sz="1200" err="1">
                <a:solidFill>
                  <a:srgbClr val="9EA2A2"/>
                </a:solidFill>
                <a:latin typeface="Arial" panose="020B0604020202020204" pitchFamily="34" charset="0"/>
                <a:cs typeface="Arial" panose="020B0604020202020204" pitchFamily="34" charset="0"/>
              </a:rPr>
              <a:t>Jarmoluk</a:t>
            </a:r>
            <a:r>
              <a:rPr lang="en-US" sz="1200">
                <a:solidFill>
                  <a:srgbClr val="9EA2A2"/>
                </a:solidFill>
                <a:latin typeface="Arial" panose="020B0604020202020204" pitchFamily="34" charset="0"/>
                <a:cs typeface="Arial" panose="020B0604020202020204" pitchFamily="34" charset="0"/>
              </a:rPr>
              <a:t>, courtesy of </a:t>
            </a:r>
            <a:r>
              <a:rPr lang="en-US" sz="1200" err="1">
                <a:solidFill>
                  <a:srgbClr val="9EA2A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Pixabay</a:t>
            </a:r>
            <a:r>
              <a:rPr lang="en-US" sz="1200">
                <a:solidFill>
                  <a:srgbClr val="9EA2A2"/>
                </a:solidFill>
                <a:latin typeface="Arial" panose="020B0604020202020204" pitchFamily="34" charset="0"/>
                <a:cs typeface="Arial" panose="020B0604020202020204" pitchFamily="34" charset="0"/>
              </a:rPr>
              <a:t>.</a:t>
            </a:r>
          </a:p>
        </p:txBody>
      </p:sp>
      <p:sp>
        <p:nvSpPr>
          <p:cNvPr id="4" name="Title 1">
            <a:extLst>
              <a:ext uri="{FF2B5EF4-FFF2-40B4-BE49-F238E27FC236}">
                <a16:creationId xmlns:a16="http://schemas.microsoft.com/office/drawing/2014/main" id="{055A1591-E94E-68F7-25EA-8551F00ACA99}"/>
              </a:ext>
            </a:extLst>
          </p:cNvPr>
          <p:cNvSpPr txBox="1">
            <a:spLocks/>
          </p:cNvSpPr>
          <p:nvPr/>
        </p:nvSpPr>
        <p:spPr>
          <a:xfrm>
            <a:off x="914400" y="685799"/>
            <a:ext cx="6403848" cy="9144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r>
              <a:rPr lang="en-US" b="1">
                <a:solidFill>
                  <a:schemeClr val="accent3"/>
                </a:solidFill>
              </a:rPr>
              <a:t>Research</a:t>
            </a:r>
          </a:p>
        </p:txBody>
      </p:sp>
      <p:sp>
        <p:nvSpPr>
          <p:cNvPr id="5" name="Title 5">
            <a:extLst>
              <a:ext uri="{FF2B5EF4-FFF2-40B4-BE49-F238E27FC236}">
                <a16:creationId xmlns:a16="http://schemas.microsoft.com/office/drawing/2014/main" id="{69FAC3CA-285C-DE88-540C-F04EF8BF5436}"/>
              </a:ext>
            </a:extLst>
          </p:cNvPr>
          <p:cNvSpPr txBox="1">
            <a:spLocks/>
          </p:cNvSpPr>
          <p:nvPr/>
        </p:nvSpPr>
        <p:spPr>
          <a:xfrm>
            <a:off x="1011381" y="1440873"/>
            <a:ext cx="6165274" cy="22860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a:lnSpc>
                <a:spcPct val="100000"/>
              </a:lnSpc>
            </a:pPr>
            <a:r>
              <a:rPr lang="en-US" sz="4000">
                <a:solidFill>
                  <a:schemeClr val="bg1"/>
                </a:solidFill>
              </a:rPr>
              <a:t>Conduct</a:t>
            </a:r>
            <a:br>
              <a:rPr lang="en-US" sz="4000">
                <a:solidFill>
                  <a:schemeClr val="bg1"/>
                </a:solidFill>
              </a:rPr>
            </a:br>
            <a:r>
              <a:rPr lang="en-US" sz="4000" b="1">
                <a:solidFill>
                  <a:schemeClr val="bg1"/>
                </a:solidFill>
              </a:rPr>
              <a:t>actionable &amp; </a:t>
            </a:r>
            <a:br>
              <a:rPr lang="en-US" sz="4000" b="1">
                <a:solidFill>
                  <a:schemeClr val="bg1"/>
                </a:solidFill>
              </a:rPr>
            </a:br>
            <a:r>
              <a:rPr lang="en-US" sz="4000" b="1">
                <a:solidFill>
                  <a:schemeClr val="bg1"/>
                </a:solidFill>
              </a:rPr>
              <a:t>impactful research  </a:t>
            </a:r>
          </a:p>
          <a:p>
            <a:pPr>
              <a:lnSpc>
                <a:spcPct val="100000"/>
              </a:lnSpc>
            </a:pPr>
            <a:endParaRPr lang="en-US" sz="4000">
              <a:solidFill>
                <a:schemeClr val="bg1"/>
              </a:solidFill>
            </a:endParaRPr>
          </a:p>
          <a:p>
            <a:pPr>
              <a:lnSpc>
                <a:spcPct val="100000"/>
              </a:lnSpc>
            </a:pPr>
            <a:r>
              <a:rPr lang="en-US" sz="4000">
                <a:solidFill>
                  <a:schemeClr val="bg1"/>
                </a:solidFill>
              </a:rPr>
              <a:t>Advance </a:t>
            </a:r>
            <a:br>
              <a:rPr lang="en-US" sz="4000">
                <a:solidFill>
                  <a:schemeClr val="bg1"/>
                </a:solidFill>
              </a:rPr>
            </a:br>
            <a:r>
              <a:rPr lang="en-US" sz="4000" b="1">
                <a:solidFill>
                  <a:schemeClr val="bg1"/>
                </a:solidFill>
              </a:rPr>
              <a:t>health practice </a:t>
            </a:r>
            <a:br>
              <a:rPr lang="en-US" sz="4000" b="1">
                <a:solidFill>
                  <a:schemeClr val="bg1"/>
                </a:solidFill>
              </a:rPr>
            </a:br>
            <a:r>
              <a:rPr lang="en-US" sz="4000" b="1">
                <a:solidFill>
                  <a:schemeClr val="bg1"/>
                </a:solidFill>
              </a:rPr>
              <a:t>&amp; policy </a:t>
            </a:r>
          </a:p>
          <a:p>
            <a:pPr>
              <a:lnSpc>
                <a:spcPct val="100000"/>
              </a:lnSpc>
            </a:pPr>
            <a:endParaRPr lang="en-US" sz="4000" b="1">
              <a:solidFill>
                <a:schemeClr val="bg1"/>
              </a:solidFill>
            </a:endParaRPr>
          </a:p>
        </p:txBody>
      </p:sp>
      <p:pic>
        <p:nvPicPr>
          <p:cNvPr id="3" name="Picture 2">
            <a:extLst>
              <a:ext uri="{FF2B5EF4-FFF2-40B4-BE49-F238E27FC236}">
                <a16:creationId xmlns:a16="http://schemas.microsoft.com/office/drawing/2014/main" id="{0C6CD52F-483D-54F8-0F6A-9468F8EB76F2}"/>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7318247" y="0"/>
            <a:ext cx="4873753" cy="6858000"/>
          </a:xfrm>
          <a:prstGeom prst="rect">
            <a:avLst/>
          </a:prstGeom>
        </p:spPr>
      </p:pic>
    </p:spTree>
    <p:extLst>
      <p:ext uri="{BB962C8B-B14F-4D97-AF65-F5344CB8AC3E}">
        <p14:creationId xmlns:p14="http://schemas.microsoft.com/office/powerpoint/2010/main" val="169491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A4355-34C4-E46F-0878-90C0C5858AD7}"/>
              </a:ext>
            </a:extLst>
          </p:cNvPr>
          <p:cNvSpPr>
            <a:spLocks noGrp="1"/>
          </p:cNvSpPr>
          <p:nvPr>
            <p:ph type="title"/>
          </p:nvPr>
        </p:nvSpPr>
        <p:spPr/>
        <p:txBody>
          <a:bodyPr/>
          <a:lstStyle/>
          <a:p>
            <a:r>
              <a:rPr lang="en-US">
                <a:latin typeface="Arial"/>
                <a:ea typeface="Tahoma"/>
                <a:cs typeface="Arial"/>
              </a:rPr>
              <a:t>Disclosure</a:t>
            </a:r>
            <a:endParaRPr lang="en-US"/>
          </a:p>
        </p:txBody>
      </p:sp>
      <p:sp>
        <p:nvSpPr>
          <p:cNvPr id="3" name="Content Placeholder 2">
            <a:extLst>
              <a:ext uri="{FF2B5EF4-FFF2-40B4-BE49-F238E27FC236}">
                <a16:creationId xmlns:a16="http://schemas.microsoft.com/office/drawing/2014/main" id="{5BBA13E5-C20B-5BBC-F3F7-2BBBC46B2D31}"/>
              </a:ext>
            </a:extLst>
          </p:cNvPr>
          <p:cNvSpPr>
            <a:spLocks noGrp="1"/>
          </p:cNvSpPr>
          <p:nvPr>
            <p:ph idx="1"/>
          </p:nvPr>
        </p:nvSpPr>
        <p:spPr/>
        <p:txBody>
          <a:bodyPr vert="horz" lIns="91440" tIns="45720" rIns="91440" bIns="45720" rtlCol="0" anchor="t">
            <a:noAutofit/>
          </a:bodyPr>
          <a:lstStyle/>
          <a:p>
            <a:pPr marL="285750" indent="-285750">
              <a:spcBef>
                <a:spcPts val="1000"/>
              </a:spcBef>
              <a:buFont typeface="Arial"/>
              <a:buChar char="•"/>
            </a:pPr>
            <a:r>
              <a:rPr lang="en-US" sz="1800" dirty="0">
                <a:latin typeface="Trebuchet MS"/>
                <a:cs typeface="Arial"/>
              </a:rPr>
              <a:t>Pending...</a:t>
            </a:r>
            <a:endParaRPr lang="en-US" dirty="0"/>
          </a:p>
          <a:p>
            <a:pPr marL="285750" indent="-285750">
              <a:spcBef>
                <a:spcPts val="1000"/>
              </a:spcBef>
              <a:buFont typeface="Arial"/>
              <a:buChar char="•"/>
            </a:pPr>
            <a:endParaRPr lang="en-US" sz="1800">
              <a:latin typeface="Trebuchet MS"/>
            </a:endParaRPr>
          </a:p>
          <a:p>
            <a:endParaRPr lang="en-US"/>
          </a:p>
        </p:txBody>
      </p:sp>
    </p:spTree>
    <p:extLst>
      <p:ext uri="{BB962C8B-B14F-4D97-AF65-F5344CB8AC3E}">
        <p14:creationId xmlns:p14="http://schemas.microsoft.com/office/powerpoint/2010/main" val="3953978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997947A-187C-C553-3363-FAF64C196121}"/>
              </a:ext>
            </a:extLst>
          </p:cNvPr>
          <p:cNvSpPr txBox="1">
            <a:spLocks/>
          </p:cNvSpPr>
          <p:nvPr/>
        </p:nvSpPr>
        <p:spPr>
          <a:xfrm>
            <a:off x="914400" y="1371600"/>
            <a:ext cx="5650992" cy="22860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a:lnSpc>
                <a:spcPct val="100000"/>
              </a:lnSpc>
              <a:spcBef>
                <a:spcPts val="1200"/>
              </a:spcBef>
            </a:pPr>
            <a:r>
              <a:rPr lang="en-US" sz="7200" b="1">
                <a:solidFill>
                  <a:schemeClr val="bg1"/>
                </a:solidFill>
              </a:rPr>
              <a:t>$2 billion </a:t>
            </a:r>
            <a:br>
              <a:rPr lang="en-US" sz="7200" b="1">
                <a:solidFill>
                  <a:schemeClr val="bg1"/>
                </a:solidFill>
              </a:rPr>
            </a:br>
            <a:r>
              <a:rPr lang="en-US" sz="4000">
                <a:solidFill>
                  <a:schemeClr val="accent3"/>
                </a:solidFill>
              </a:rPr>
              <a:t>annual research budget at MGB</a:t>
            </a:r>
          </a:p>
          <a:p>
            <a:pPr>
              <a:lnSpc>
                <a:spcPct val="100000"/>
              </a:lnSpc>
              <a:spcBef>
                <a:spcPts val="1200"/>
              </a:spcBef>
            </a:pPr>
            <a:r>
              <a:rPr lang="en-US" sz="7200" b="1">
                <a:solidFill>
                  <a:schemeClr val="bg1"/>
                </a:solidFill>
              </a:rPr>
              <a:t>#1 &amp; #2 </a:t>
            </a:r>
            <a:br>
              <a:rPr lang="en-US" sz="7200" b="1">
                <a:solidFill>
                  <a:schemeClr val="bg1"/>
                </a:solidFill>
              </a:rPr>
            </a:br>
            <a:r>
              <a:rPr lang="en-US" sz="4000">
                <a:solidFill>
                  <a:schemeClr val="accent3"/>
                </a:solidFill>
              </a:rPr>
              <a:t>NIH-funded hospitals </a:t>
            </a:r>
          </a:p>
        </p:txBody>
      </p:sp>
      <p:sp>
        <p:nvSpPr>
          <p:cNvPr id="2" name="Title 1">
            <a:extLst>
              <a:ext uri="{FF2B5EF4-FFF2-40B4-BE49-F238E27FC236}">
                <a16:creationId xmlns:a16="http://schemas.microsoft.com/office/drawing/2014/main" id="{B96DDAB0-163E-7489-DF1C-D6FE03295A6E}"/>
              </a:ext>
            </a:extLst>
          </p:cNvPr>
          <p:cNvSpPr txBox="1">
            <a:spLocks/>
          </p:cNvSpPr>
          <p:nvPr/>
        </p:nvSpPr>
        <p:spPr>
          <a:xfrm>
            <a:off x="914400" y="685799"/>
            <a:ext cx="6403848" cy="9144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r>
              <a:rPr lang="en-US" b="1">
                <a:solidFill>
                  <a:schemeClr val="accent3"/>
                </a:solidFill>
              </a:rPr>
              <a:t>Research</a:t>
            </a:r>
          </a:p>
        </p:txBody>
      </p:sp>
      <p:sp>
        <p:nvSpPr>
          <p:cNvPr id="5" name="TextBox 4">
            <a:extLst>
              <a:ext uri="{FF2B5EF4-FFF2-40B4-BE49-F238E27FC236}">
                <a16:creationId xmlns:a16="http://schemas.microsoft.com/office/drawing/2014/main" id="{6024E61D-CD6F-D0DF-6F3E-934CF14D58BB}"/>
              </a:ext>
            </a:extLst>
          </p:cNvPr>
          <p:cNvSpPr txBox="1"/>
          <p:nvPr/>
        </p:nvSpPr>
        <p:spPr>
          <a:xfrm>
            <a:off x="914400" y="6172200"/>
            <a:ext cx="5650992" cy="685800"/>
          </a:xfrm>
          <a:prstGeom prst="rect">
            <a:avLst/>
          </a:prstGeom>
          <a:noFill/>
        </p:spPr>
        <p:txBody>
          <a:bodyPr wrap="square" rtlCol="0">
            <a:noAutofit/>
          </a:bodyPr>
          <a:lstStyle/>
          <a:p>
            <a:r>
              <a:rPr lang="en-US" sz="1200">
                <a:solidFill>
                  <a:srgbClr val="9EA2A2"/>
                </a:solidFill>
                <a:latin typeface="Arial" panose="020B0604020202020204" pitchFamily="34" charset="0"/>
                <a:cs typeface="Arial" panose="020B0604020202020204" pitchFamily="34" charset="0"/>
              </a:rPr>
              <a:t>Photo courtesy of </a:t>
            </a:r>
            <a:r>
              <a:rPr lang="en-US" sz="1200">
                <a:solidFill>
                  <a:srgbClr val="9EA2A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Brigham and Women’s Hospital</a:t>
            </a:r>
            <a:r>
              <a:rPr lang="en-US" sz="1200">
                <a:solidFill>
                  <a:srgbClr val="9EA2A2"/>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BB5B6C8A-658A-2B4D-5C3F-95F9CA556B64}"/>
              </a:ext>
            </a:extLst>
          </p:cNvPr>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7318248" y="0"/>
            <a:ext cx="4873753" cy="6858000"/>
          </a:xfrm>
          <a:prstGeom prst="rect">
            <a:avLst/>
          </a:prstGeom>
        </p:spPr>
      </p:pic>
    </p:spTree>
    <p:extLst>
      <p:ext uri="{BB962C8B-B14F-4D97-AF65-F5344CB8AC3E}">
        <p14:creationId xmlns:p14="http://schemas.microsoft.com/office/powerpoint/2010/main" val="3697992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39DA86-B322-4F11-BF88-A9174C72E778}"/>
              </a:ext>
            </a:extLst>
          </p:cNvPr>
          <p:cNvSpPr>
            <a:spLocks noGrp="1"/>
          </p:cNvSpPr>
          <p:nvPr>
            <p:ph type="title"/>
          </p:nvPr>
        </p:nvSpPr>
        <p:spPr>
          <a:xfrm>
            <a:off x="837948" y="119834"/>
            <a:ext cx="10515600" cy="1052404"/>
          </a:xfrm>
        </p:spPr>
        <p:txBody>
          <a:bodyPr>
            <a:normAutofit fontScale="90000"/>
          </a:bodyPr>
          <a:lstStyle/>
          <a:p>
            <a:br>
              <a:rPr lang="en-US"/>
            </a:br>
            <a:r>
              <a:rPr lang="en-US" err="1"/>
              <a:t>ReBlast</a:t>
            </a:r>
            <a:r>
              <a:rPr lang="en-US"/>
              <a:t>: Identify Diagnostic Biomarkers of brain injury with repeated Blast Injury </a:t>
            </a:r>
            <a:br>
              <a:rPr lang="en-US"/>
            </a:br>
            <a:br>
              <a:rPr lang="en-US"/>
            </a:br>
            <a:endParaRPr lang="en-US" sz="2399" i="1"/>
          </a:p>
        </p:txBody>
      </p:sp>
      <p:sp>
        <p:nvSpPr>
          <p:cNvPr id="14" name="Content Placeholder 1">
            <a:extLst>
              <a:ext uri="{FF2B5EF4-FFF2-40B4-BE49-F238E27FC236}">
                <a16:creationId xmlns:a16="http://schemas.microsoft.com/office/drawing/2014/main" id="{71CD37C3-B4F9-4657-A354-D382A0724982}"/>
              </a:ext>
            </a:extLst>
          </p:cNvPr>
          <p:cNvSpPr txBox="1">
            <a:spLocks/>
          </p:cNvSpPr>
          <p:nvPr/>
        </p:nvSpPr>
        <p:spPr>
          <a:xfrm>
            <a:off x="394718" y="1882418"/>
            <a:ext cx="6368883" cy="3733800"/>
          </a:xfrm>
          <a:prstGeom prst="rect">
            <a:avLst/>
          </a:prstGeom>
        </p:spPr>
        <p:txBody>
          <a:bodyPr/>
          <a:lst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buNone/>
            </a:pPr>
            <a:endParaRPr lang="en-US" sz="1999">
              <a:solidFill>
                <a:schemeClr val="accent3"/>
              </a:solidFill>
            </a:endParaRPr>
          </a:p>
          <a:p>
            <a:pPr marL="228531" indent="-228531"/>
            <a:r>
              <a:rPr lang="en-US" sz="2800">
                <a:solidFill>
                  <a:schemeClr val="accent3"/>
                </a:solidFill>
              </a:rPr>
              <a:t>30 Special Operations Personnel </a:t>
            </a:r>
          </a:p>
          <a:p>
            <a:pPr marL="228531" indent="-228531"/>
            <a:r>
              <a:rPr lang="en-US" sz="2800">
                <a:solidFill>
                  <a:schemeClr val="accent3"/>
                </a:solidFill>
              </a:rPr>
              <a:t>Higher Blast Exposure    associated with: </a:t>
            </a:r>
          </a:p>
          <a:p>
            <a:pPr marL="747644" lvl="1" indent="-228531"/>
            <a:r>
              <a:rPr lang="en-US" sz="2400">
                <a:solidFill>
                  <a:schemeClr val="accent3"/>
                </a:solidFill>
              </a:rPr>
              <a:t>Worse quality of life</a:t>
            </a:r>
          </a:p>
          <a:p>
            <a:pPr marL="747644" lvl="1" indent="-228531"/>
            <a:r>
              <a:rPr lang="en-US" sz="2400">
                <a:solidFill>
                  <a:schemeClr val="accent3"/>
                </a:solidFill>
              </a:rPr>
              <a:t>Decreased signal in the right rostral anterior cingulate cortex, which modulates cognition and emotion</a:t>
            </a:r>
          </a:p>
        </p:txBody>
      </p:sp>
      <p:sp>
        <p:nvSpPr>
          <p:cNvPr id="7" name="TextBox 6">
            <a:extLst>
              <a:ext uri="{FF2B5EF4-FFF2-40B4-BE49-F238E27FC236}">
                <a16:creationId xmlns:a16="http://schemas.microsoft.com/office/drawing/2014/main" id="{AF455A6C-8968-2840-908D-F966750721D2}"/>
              </a:ext>
            </a:extLst>
          </p:cNvPr>
          <p:cNvSpPr txBox="1"/>
          <p:nvPr/>
        </p:nvSpPr>
        <p:spPr>
          <a:xfrm>
            <a:off x="6540342" y="1782267"/>
            <a:ext cx="5094693" cy="307697"/>
          </a:xfrm>
          <a:prstGeom prst="rect">
            <a:avLst/>
          </a:prstGeom>
          <a:noFill/>
        </p:spPr>
        <p:txBody>
          <a:bodyPr wrap="square" rtlCol="0">
            <a:spAutoFit/>
          </a:bodyPr>
          <a:lstStyle/>
          <a:p>
            <a:pPr algn="ctr"/>
            <a:r>
              <a:rPr lang="en-US" sz="1400" b="1"/>
              <a:t>Examples of successful needle insertion to femoral vein</a:t>
            </a:r>
          </a:p>
        </p:txBody>
      </p:sp>
      <p:sp>
        <p:nvSpPr>
          <p:cNvPr id="8" name="Rectangle 7">
            <a:extLst>
              <a:ext uri="{FF2B5EF4-FFF2-40B4-BE49-F238E27FC236}">
                <a16:creationId xmlns:a16="http://schemas.microsoft.com/office/drawing/2014/main" id="{B6BD72F4-B883-0A4E-8872-50FCD2B2AA76}"/>
              </a:ext>
            </a:extLst>
          </p:cNvPr>
          <p:cNvSpPr/>
          <p:nvPr/>
        </p:nvSpPr>
        <p:spPr>
          <a:xfrm>
            <a:off x="6108916" y="1699984"/>
            <a:ext cx="5765698" cy="326455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sp>
        <p:nvSpPr>
          <p:cNvPr id="9" name="TextBox 8">
            <a:extLst>
              <a:ext uri="{FF2B5EF4-FFF2-40B4-BE49-F238E27FC236}">
                <a16:creationId xmlns:a16="http://schemas.microsoft.com/office/drawing/2014/main" id="{67943CFA-6BFB-0D4A-97D0-9FE92D569735}"/>
              </a:ext>
            </a:extLst>
          </p:cNvPr>
          <p:cNvSpPr txBox="1"/>
          <p:nvPr/>
        </p:nvSpPr>
        <p:spPr>
          <a:xfrm>
            <a:off x="6748799" y="2020235"/>
            <a:ext cx="1655569" cy="276927"/>
          </a:xfrm>
          <a:prstGeom prst="rect">
            <a:avLst/>
          </a:prstGeom>
          <a:noFill/>
        </p:spPr>
        <p:txBody>
          <a:bodyPr wrap="square" rtlCol="0">
            <a:spAutoFit/>
          </a:bodyPr>
          <a:lstStyle/>
          <a:p>
            <a:pPr algn="ctr"/>
            <a:r>
              <a:rPr lang="en-US" sz="1200" b="1"/>
              <a:t>Normotensive</a:t>
            </a:r>
          </a:p>
        </p:txBody>
      </p:sp>
      <p:sp>
        <p:nvSpPr>
          <p:cNvPr id="17" name="TextBox 16">
            <a:extLst>
              <a:ext uri="{FF2B5EF4-FFF2-40B4-BE49-F238E27FC236}">
                <a16:creationId xmlns:a16="http://schemas.microsoft.com/office/drawing/2014/main" id="{22F4AC31-D412-4646-A39A-2E3A44A7850F}"/>
              </a:ext>
            </a:extLst>
          </p:cNvPr>
          <p:cNvSpPr txBox="1"/>
          <p:nvPr/>
        </p:nvSpPr>
        <p:spPr>
          <a:xfrm>
            <a:off x="9580133" y="2034733"/>
            <a:ext cx="1655569" cy="276927"/>
          </a:xfrm>
          <a:prstGeom prst="rect">
            <a:avLst/>
          </a:prstGeom>
          <a:noFill/>
        </p:spPr>
        <p:txBody>
          <a:bodyPr wrap="square" rtlCol="0">
            <a:spAutoFit/>
          </a:bodyPr>
          <a:lstStyle/>
          <a:p>
            <a:pPr algn="ctr"/>
            <a:r>
              <a:rPr lang="en-US" sz="1200" b="1"/>
              <a:t>Hypotensive</a:t>
            </a:r>
          </a:p>
        </p:txBody>
      </p:sp>
      <p:sp>
        <p:nvSpPr>
          <p:cNvPr id="23" name="TextBox 22">
            <a:extLst>
              <a:ext uri="{FF2B5EF4-FFF2-40B4-BE49-F238E27FC236}">
                <a16:creationId xmlns:a16="http://schemas.microsoft.com/office/drawing/2014/main" id="{7E800DBD-3000-6E48-9ECE-302411A4DE4D}"/>
              </a:ext>
            </a:extLst>
          </p:cNvPr>
          <p:cNvSpPr txBox="1"/>
          <p:nvPr/>
        </p:nvSpPr>
        <p:spPr>
          <a:xfrm>
            <a:off x="7273288" y="6399991"/>
            <a:ext cx="2223074" cy="400006"/>
          </a:xfrm>
          <a:prstGeom prst="rect">
            <a:avLst/>
          </a:prstGeom>
          <a:noFill/>
        </p:spPr>
        <p:txBody>
          <a:bodyPr wrap="square" rtlCol="0">
            <a:spAutoFit/>
          </a:bodyPr>
          <a:lstStyle/>
          <a:p>
            <a:r>
              <a:rPr lang="en-US" sz="1000" b="1"/>
              <a:t>CFA: Common Femoral Artery</a:t>
            </a:r>
          </a:p>
          <a:p>
            <a:r>
              <a:rPr lang="en-US" sz="1000" b="1"/>
              <a:t>CFV: Common Femoral Vein</a:t>
            </a:r>
          </a:p>
        </p:txBody>
      </p:sp>
      <p:sp>
        <p:nvSpPr>
          <p:cNvPr id="5" name="TextBox 4">
            <a:extLst>
              <a:ext uri="{FF2B5EF4-FFF2-40B4-BE49-F238E27FC236}">
                <a16:creationId xmlns:a16="http://schemas.microsoft.com/office/drawing/2014/main" id="{45CC58A9-4DEF-5026-DE61-5454138ABBED}"/>
              </a:ext>
            </a:extLst>
          </p:cNvPr>
          <p:cNvSpPr txBox="1"/>
          <p:nvPr/>
        </p:nvSpPr>
        <p:spPr>
          <a:xfrm>
            <a:off x="394719" y="5430443"/>
            <a:ext cx="11240316" cy="1169551"/>
          </a:xfrm>
          <a:prstGeom prst="rect">
            <a:avLst/>
          </a:prstGeom>
          <a:noFill/>
        </p:spPr>
        <p:txBody>
          <a:bodyPr wrap="square">
            <a:spAutoFit/>
          </a:bodyPr>
          <a:lstStyle/>
          <a:p>
            <a:r>
              <a:rPr lang="en-US" sz="1400" b="0" i="0" u="none" strike="noStrike">
                <a:solidFill>
                  <a:srgbClr val="212121"/>
                </a:solidFill>
                <a:effectLst/>
                <a:highlight>
                  <a:srgbClr val="FFFFFF"/>
                </a:highlight>
                <a:latin typeface="Roboto" panose="020F0502020204030204" pitchFamily="34" charset="0"/>
              </a:rPr>
              <a:t>Gilmore N, Tseng CJ, Maffei C, </a:t>
            </a:r>
            <a:r>
              <a:rPr lang="en-US" sz="1400" b="0" i="0" u="none" strike="noStrike" err="1">
                <a:solidFill>
                  <a:srgbClr val="212121"/>
                </a:solidFill>
                <a:effectLst/>
                <a:highlight>
                  <a:srgbClr val="FFFFFF"/>
                </a:highlight>
                <a:latin typeface="Roboto" panose="020F0502020204030204" pitchFamily="34" charset="0"/>
              </a:rPr>
              <a:t>Tromly</a:t>
            </a:r>
            <a:r>
              <a:rPr lang="en-US" sz="1400" b="0" i="0" u="none" strike="noStrike">
                <a:solidFill>
                  <a:srgbClr val="212121"/>
                </a:solidFill>
                <a:effectLst/>
                <a:highlight>
                  <a:srgbClr val="FFFFFF"/>
                </a:highlight>
                <a:latin typeface="Roboto" panose="020F0502020204030204" pitchFamily="34" charset="0"/>
              </a:rPr>
              <a:t> SL, Deary KB, McKinney IR, Kelemen JN, Healy BC, Hu CG, Ramos-</a:t>
            </a:r>
            <a:r>
              <a:rPr lang="en-US" sz="1400" b="0" i="0" u="none" strike="noStrike" err="1">
                <a:solidFill>
                  <a:srgbClr val="212121"/>
                </a:solidFill>
                <a:effectLst/>
                <a:highlight>
                  <a:srgbClr val="FFFFFF"/>
                </a:highlight>
                <a:latin typeface="Roboto" panose="020F0502020204030204" pitchFamily="34" charset="0"/>
              </a:rPr>
              <a:t>Llordén</a:t>
            </a:r>
            <a:r>
              <a:rPr lang="en-US" sz="1400" b="0" i="0" u="none" strike="noStrike">
                <a:solidFill>
                  <a:srgbClr val="212121"/>
                </a:solidFill>
                <a:effectLst/>
                <a:highlight>
                  <a:srgbClr val="FFFFFF"/>
                </a:highlight>
                <a:latin typeface="Roboto" panose="020F0502020204030204" pitchFamily="34" charset="0"/>
              </a:rPr>
              <a:t> G, Masood M, Cali RJ, Guo J, Belanger HG, Yao EF, Baxter T, </a:t>
            </a:r>
            <a:r>
              <a:rPr lang="en-US" sz="1400" b="0" i="0" u="none" strike="noStrike" err="1">
                <a:solidFill>
                  <a:srgbClr val="212121"/>
                </a:solidFill>
                <a:effectLst/>
                <a:highlight>
                  <a:srgbClr val="FFFFFF"/>
                </a:highlight>
                <a:latin typeface="Roboto" panose="020F0502020204030204" pitchFamily="34" charset="0"/>
              </a:rPr>
              <a:t>Fischl</a:t>
            </a:r>
            <a:r>
              <a:rPr lang="en-US" sz="1400" b="0" i="0" u="none" strike="noStrike">
                <a:solidFill>
                  <a:srgbClr val="212121"/>
                </a:solidFill>
                <a:effectLst/>
                <a:highlight>
                  <a:srgbClr val="FFFFFF"/>
                </a:highlight>
                <a:latin typeface="Roboto" panose="020F0502020204030204" pitchFamily="34" charset="0"/>
              </a:rPr>
              <a:t> B, Foulkes AS, </a:t>
            </a:r>
            <a:r>
              <a:rPr lang="en-US" sz="1400" b="0" i="0" u="none" strike="noStrike" err="1">
                <a:solidFill>
                  <a:srgbClr val="212121"/>
                </a:solidFill>
                <a:effectLst/>
                <a:highlight>
                  <a:srgbClr val="FFFFFF"/>
                </a:highlight>
                <a:latin typeface="Roboto" panose="020F0502020204030204" pitchFamily="34" charset="0"/>
              </a:rPr>
              <a:t>Polimeni</a:t>
            </a:r>
            <a:r>
              <a:rPr lang="en-US" sz="1400" b="0" i="0" u="none" strike="noStrike">
                <a:solidFill>
                  <a:srgbClr val="212121"/>
                </a:solidFill>
                <a:effectLst/>
                <a:highlight>
                  <a:srgbClr val="FFFFFF"/>
                </a:highlight>
                <a:latin typeface="Roboto" panose="020F0502020204030204" pitchFamily="34" charset="0"/>
              </a:rPr>
              <a:t> JR, Rosen BR, Perl DP, Hooker JM, </a:t>
            </a:r>
            <a:r>
              <a:rPr lang="en-US" sz="1400" b="0" i="0" u="none" strike="noStrike" err="1">
                <a:solidFill>
                  <a:srgbClr val="212121"/>
                </a:solidFill>
                <a:effectLst/>
                <a:highlight>
                  <a:srgbClr val="FFFFFF"/>
                </a:highlight>
                <a:latin typeface="Roboto" panose="020F0502020204030204" pitchFamily="34" charset="0"/>
              </a:rPr>
              <a:t>Zürcher</a:t>
            </a:r>
            <a:r>
              <a:rPr lang="en-US" sz="1400" b="0" i="0" u="none" strike="noStrike">
                <a:solidFill>
                  <a:srgbClr val="212121"/>
                </a:solidFill>
                <a:effectLst/>
                <a:highlight>
                  <a:srgbClr val="FFFFFF"/>
                </a:highlight>
                <a:latin typeface="Roboto" panose="020F0502020204030204" pitchFamily="34" charset="0"/>
              </a:rPr>
              <a:t> NR, Huang SY, Kimberly WT, </a:t>
            </a:r>
            <a:r>
              <a:rPr lang="en-US" sz="1400" b="0" i="0" u="none" strike="noStrike" err="1">
                <a:solidFill>
                  <a:srgbClr val="212121"/>
                </a:solidFill>
                <a:effectLst/>
                <a:highlight>
                  <a:srgbClr val="FFFFFF"/>
                </a:highlight>
                <a:latin typeface="Roboto" panose="020F0502020204030204" pitchFamily="34" charset="0"/>
              </a:rPr>
              <a:t>Greve</a:t>
            </a:r>
            <a:r>
              <a:rPr lang="en-US" sz="1400" b="0" i="0" u="none" strike="noStrike">
                <a:solidFill>
                  <a:srgbClr val="212121"/>
                </a:solidFill>
                <a:effectLst/>
                <a:highlight>
                  <a:srgbClr val="FFFFFF"/>
                </a:highlight>
                <a:latin typeface="Roboto" panose="020F0502020204030204" pitchFamily="34" charset="0"/>
              </a:rPr>
              <a:t> DN, Mac Donald CL, Dams-O'Connor K, </a:t>
            </a:r>
            <a:r>
              <a:rPr lang="en-US" sz="1400" b="0" i="0" u="none" strike="noStrike" err="1">
                <a:solidFill>
                  <a:srgbClr val="212121"/>
                </a:solidFill>
                <a:effectLst/>
                <a:highlight>
                  <a:srgbClr val="FFFFFF"/>
                </a:highlight>
                <a:latin typeface="Roboto" panose="020F0502020204030204" pitchFamily="34" charset="0"/>
              </a:rPr>
              <a:t>Bodien</a:t>
            </a:r>
            <a:r>
              <a:rPr lang="en-US" sz="1400" b="0" i="0" u="none" strike="noStrike">
                <a:solidFill>
                  <a:srgbClr val="212121"/>
                </a:solidFill>
                <a:effectLst/>
                <a:highlight>
                  <a:srgbClr val="FFFFFF"/>
                </a:highlight>
                <a:latin typeface="Roboto" panose="020F0502020204030204" pitchFamily="34" charset="0"/>
              </a:rPr>
              <a:t> YG, </a:t>
            </a:r>
            <a:r>
              <a:rPr lang="en-US" sz="1400" b="0" i="0" u="none" strike="noStrike" err="1">
                <a:solidFill>
                  <a:srgbClr val="212121"/>
                </a:solidFill>
                <a:effectLst/>
                <a:highlight>
                  <a:srgbClr val="FFFFFF"/>
                </a:highlight>
                <a:latin typeface="Roboto" panose="020F0502020204030204" pitchFamily="34" charset="0"/>
              </a:rPr>
              <a:t>Edlow</a:t>
            </a:r>
            <a:r>
              <a:rPr lang="en-US" sz="1400" b="0" i="0" u="none" strike="noStrike">
                <a:solidFill>
                  <a:srgbClr val="212121"/>
                </a:solidFill>
                <a:effectLst/>
                <a:highlight>
                  <a:srgbClr val="FFFFFF"/>
                </a:highlight>
                <a:latin typeface="Roboto" panose="020F0502020204030204" pitchFamily="34" charset="0"/>
              </a:rPr>
              <a:t> BL. Impact of repeated blast exposure on active-duty United States Special Operations Forces. Proc Natl </a:t>
            </a:r>
            <a:r>
              <a:rPr lang="en-US" sz="1400" b="0" i="0" u="none" strike="noStrike" err="1">
                <a:solidFill>
                  <a:srgbClr val="212121"/>
                </a:solidFill>
                <a:effectLst/>
                <a:highlight>
                  <a:srgbClr val="FFFFFF"/>
                </a:highlight>
                <a:latin typeface="Roboto" panose="020F0502020204030204" pitchFamily="34" charset="0"/>
              </a:rPr>
              <a:t>Acad</a:t>
            </a:r>
            <a:r>
              <a:rPr lang="en-US" sz="1400" b="0" i="0" u="none" strike="noStrike">
                <a:solidFill>
                  <a:srgbClr val="212121"/>
                </a:solidFill>
                <a:effectLst/>
                <a:highlight>
                  <a:srgbClr val="FFFFFF"/>
                </a:highlight>
                <a:latin typeface="Roboto" panose="020F0502020204030204" pitchFamily="34" charset="0"/>
              </a:rPr>
              <a:t> Sci U S A. 2024 May 7;121(19):e2313568121. </a:t>
            </a:r>
            <a:r>
              <a:rPr lang="en-US" sz="1400" b="0" i="0" u="none" strike="noStrike" err="1">
                <a:solidFill>
                  <a:srgbClr val="212121"/>
                </a:solidFill>
                <a:effectLst/>
                <a:highlight>
                  <a:srgbClr val="FFFFFF"/>
                </a:highlight>
                <a:latin typeface="Roboto" panose="020F0502020204030204" pitchFamily="34" charset="0"/>
              </a:rPr>
              <a:t>doi</a:t>
            </a:r>
            <a:r>
              <a:rPr lang="en-US" sz="1400" b="0" i="0" u="none" strike="noStrike">
                <a:solidFill>
                  <a:srgbClr val="212121"/>
                </a:solidFill>
                <a:effectLst/>
                <a:highlight>
                  <a:srgbClr val="FFFFFF"/>
                </a:highlight>
                <a:latin typeface="Roboto" panose="020F0502020204030204" pitchFamily="34" charset="0"/>
              </a:rPr>
              <a:t>: 10.1073/pnas.2313568121. </a:t>
            </a:r>
            <a:r>
              <a:rPr lang="en-US" sz="1400" b="0" i="0" u="none" strike="noStrike" err="1">
                <a:solidFill>
                  <a:srgbClr val="212121"/>
                </a:solidFill>
                <a:effectLst/>
                <a:highlight>
                  <a:srgbClr val="FFFFFF"/>
                </a:highlight>
                <a:latin typeface="Roboto" panose="020F0502020204030204" pitchFamily="34" charset="0"/>
              </a:rPr>
              <a:t>Epub</a:t>
            </a:r>
            <a:r>
              <a:rPr lang="en-US" sz="1400" b="0" i="0" u="none" strike="noStrike">
                <a:solidFill>
                  <a:srgbClr val="212121"/>
                </a:solidFill>
                <a:effectLst/>
                <a:highlight>
                  <a:srgbClr val="FFFFFF"/>
                </a:highlight>
                <a:latin typeface="Roboto" panose="020F0502020204030204" pitchFamily="34" charset="0"/>
              </a:rPr>
              <a:t> 2024 Apr 22. PMID: 38648470; PMCID: PMC11087753.</a:t>
            </a:r>
            <a:endParaRPr lang="en-US" sz="1400"/>
          </a:p>
        </p:txBody>
      </p:sp>
      <p:pic>
        <p:nvPicPr>
          <p:cNvPr id="10" name="Picture 9" descr="A close-up of several brain models&#10;&#10;Description automatically generated">
            <a:extLst>
              <a:ext uri="{FF2B5EF4-FFF2-40B4-BE49-F238E27FC236}">
                <a16:creationId xmlns:a16="http://schemas.microsoft.com/office/drawing/2014/main" id="{7227B3C3-D2CE-21C8-7E55-D962451E1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935" y="2396043"/>
            <a:ext cx="4634346" cy="1885012"/>
          </a:xfrm>
          <a:prstGeom prst="rect">
            <a:avLst/>
          </a:prstGeom>
        </p:spPr>
      </p:pic>
    </p:spTree>
    <p:extLst>
      <p:ext uri="{BB962C8B-B14F-4D97-AF65-F5344CB8AC3E}">
        <p14:creationId xmlns:p14="http://schemas.microsoft.com/office/powerpoint/2010/main" val="2905217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39DA86-B322-4F11-BF88-A9174C72E778}"/>
              </a:ext>
            </a:extLst>
          </p:cNvPr>
          <p:cNvSpPr>
            <a:spLocks noGrp="1"/>
          </p:cNvSpPr>
          <p:nvPr>
            <p:ph type="title"/>
          </p:nvPr>
        </p:nvSpPr>
        <p:spPr>
          <a:xfrm>
            <a:off x="837948" y="119834"/>
            <a:ext cx="10515600" cy="1052404"/>
          </a:xfrm>
        </p:spPr>
        <p:txBody>
          <a:bodyPr>
            <a:normAutofit fontScale="90000"/>
          </a:bodyPr>
          <a:lstStyle/>
          <a:p>
            <a:br>
              <a:rPr lang="en-US"/>
            </a:br>
            <a:r>
              <a:rPr lang="en-US"/>
              <a:t>Ultrasound Guided Handheld Device for Femoral Vascular Access: MGH &amp; MIT LL</a:t>
            </a:r>
            <a:br>
              <a:rPr lang="en-US"/>
            </a:br>
            <a:r>
              <a:rPr lang="en-US" sz="2399" i="1"/>
              <a:t>Expert Physician, Porcine Testing</a:t>
            </a:r>
            <a:br>
              <a:rPr lang="en-US"/>
            </a:br>
            <a:endParaRPr lang="en-US" sz="2399" i="1"/>
          </a:p>
        </p:txBody>
      </p:sp>
      <p:sp>
        <p:nvSpPr>
          <p:cNvPr id="4" name="TextBox 3">
            <a:extLst>
              <a:ext uri="{FF2B5EF4-FFF2-40B4-BE49-F238E27FC236}">
                <a16:creationId xmlns:a16="http://schemas.microsoft.com/office/drawing/2014/main" id="{33195B6A-AAC2-4AB3-8ECC-A7D084DEEBF9}"/>
              </a:ext>
            </a:extLst>
          </p:cNvPr>
          <p:cNvSpPr txBox="1"/>
          <p:nvPr/>
        </p:nvSpPr>
        <p:spPr>
          <a:xfrm>
            <a:off x="506531" y="5253999"/>
            <a:ext cx="11348232" cy="844162"/>
          </a:xfrm>
          <a:prstGeom prst="rect">
            <a:avLst/>
          </a:prstGeom>
          <a:solidFill>
            <a:schemeClr val="accent1">
              <a:lumMod val="20000"/>
              <a:lumOff val="80000"/>
            </a:schemeClr>
          </a:solidFill>
          <a:ln w="12700">
            <a:solidFill>
              <a:schemeClr val="tx1"/>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algn="ctr">
              <a:defRPr b="1">
                <a:solidFill>
                  <a:schemeClr val="tx1"/>
                </a:solidFill>
              </a:defRPr>
            </a:lvl1pPr>
          </a:lstStyle>
          <a:p>
            <a:r>
              <a:rPr lang="en-US" sz="2800"/>
              <a:t>Initial data indicates needle placement accuracy requirement is met on high-fidelity preclinical model</a:t>
            </a:r>
          </a:p>
        </p:txBody>
      </p:sp>
      <p:sp>
        <p:nvSpPr>
          <p:cNvPr id="14" name="Content Placeholder 1">
            <a:extLst>
              <a:ext uri="{FF2B5EF4-FFF2-40B4-BE49-F238E27FC236}">
                <a16:creationId xmlns:a16="http://schemas.microsoft.com/office/drawing/2014/main" id="{71CD37C3-B4F9-4657-A354-D382A0724982}"/>
              </a:ext>
            </a:extLst>
          </p:cNvPr>
          <p:cNvSpPr txBox="1">
            <a:spLocks/>
          </p:cNvSpPr>
          <p:nvPr/>
        </p:nvSpPr>
        <p:spPr>
          <a:xfrm>
            <a:off x="506531" y="1707726"/>
            <a:ext cx="5642884" cy="3733800"/>
          </a:xfrm>
          <a:prstGeom prst="rect">
            <a:avLst/>
          </a:prstGeom>
        </p:spPr>
        <p:txBody>
          <a:bodyPr/>
          <a:lst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228531" indent="-228531"/>
            <a:endParaRPr lang="en-US" sz="1999">
              <a:solidFill>
                <a:schemeClr val="accent3"/>
              </a:solidFill>
            </a:endParaRPr>
          </a:p>
          <a:p>
            <a:pPr marL="228531" indent="-228531"/>
            <a:endParaRPr lang="en-US" sz="1999">
              <a:solidFill>
                <a:schemeClr val="accent3"/>
              </a:solidFill>
            </a:endParaRPr>
          </a:p>
          <a:p>
            <a:pPr marL="228531" indent="-228531"/>
            <a:r>
              <a:rPr lang="en-US" sz="2400">
                <a:solidFill>
                  <a:schemeClr val="accent3"/>
                </a:solidFill>
              </a:rPr>
              <a:t>Normotensive: 31/32 success rate</a:t>
            </a:r>
          </a:p>
          <a:p>
            <a:pPr marL="747489" lvl="1" indent="-228531"/>
            <a:r>
              <a:rPr lang="en-US" sz="2000">
                <a:solidFill>
                  <a:schemeClr val="accent3"/>
                </a:solidFill>
              </a:rPr>
              <a:t>1 trial needed 2 attempts </a:t>
            </a:r>
          </a:p>
          <a:p>
            <a:pPr marL="747489" lvl="1" indent="-228531"/>
            <a:r>
              <a:rPr lang="en-US" sz="2400">
                <a:solidFill>
                  <a:schemeClr val="accent3"/>
                </a:solidFill>
              </a:rPr>
              <a:t>1 trial needed 3 attempts</a:t>
            </a:r>
          </a:p>
          <a:p>
            <a:pPr marL="747489" lvl="1" indent="-228531"/>
            <a:r>
              <a:rPr lang="en-US" sz="2000">
                <a:solidFill>
                  <a:schemeClr val="accent3"/>
                </a:solidFill>
              </a:rPr>
              <a:t>1 trial failed after 3 attempts</a:t>
            </a:r>
          </a:p>
          <a:p>
            <a:pPr marL="228531" indent="-228531"/>
            <a:r>
              <a:rPr lang="en-US" sz="2400">
                <a:solidFill>
                  <a:schemeClr val="accent3"/>
                </a:solidFill>
              </a:rPr>
              <a:t>Hypotensive: 31/32 success rate</a:t>
            </a:r>
          </a:p>
          <a:p>
            <a:pPr marL="747489" lvl="1" indent="-228531"/>
            <a:r>
              <a:rPr lang="en-US" sz="2000">
                <a:solidFill>
                  <a:schemeClr val="accent3"/>
                </a:solidFill>
              </a:rPr>
              <a:t>6 trials needed 2 attempts</a:t>
            </a:r>
          </a:p>
          <a:p>
            <a:pPr marL="747489" lvl="1" indent="-228531"/>
            <a:r>
              <a:rPr lang="en-US" sz="2000">
                <a:solidFill>
                  <a:schemeClr val="accent3"/>
                </a:solidFill>
              </a:rPr>
              <a:t>1 trial failed after 3 attempts</a:t>
            </a:r>
          </a:p>
        </p:txBody>
      </p:sp>
      <p:sp>
        <p:nvSpPr>
          <p:cNvPr id="15" name="TextBox 14">
            <a:extLst>
              <a:ext uri="{FF2B5EF4-FFF2-40B4-BE49-F238E27FC236}">
                <a16:creationId xmlns:a16="http://schemas.microsoft.com/office/drawing/2014/main" id="{1B2962B9-E8FC-9A4C-9AAD-5499E230DAB7}"/>
              </a:ext>
            </a:extLst>
          </p:cNvPr>
          <p:cNvSpPr txBox="1"/>
          <p:nvPr/>
        </p:nvSpPr>
        <p:spPr>
          <a:xfrm>
            <a:off x="1048815" y="6242203"/>
            <a:ext cx="9000018" cy="246221"/>
          </a:xfrm>
          <a:prstGeom prst="rect">
            <a:avLst/>
          </a:prstGeom>
          <a:noFill/>
        </p:spPr>
        <p:txBody>
          <a:bodyPr wrap="square" rtlCol="0">
            <a:spAutoFit/>
          </a:bodyPr>
          <a:lstStyle/>
          <a:p>
            <a:r>
              <a:rPr lang="en-US" sz="1000" b="1">
                <a:solidFill>
                  <a:schemeClr val="accent3"/>
                </a:solidFill>
              </a:rPr>
              <a:t>  </a:t>
            </a:r>
            <a:r>
              <a:rPr lang="en-US" sz="1000">
                <a:solidFill>
                  <a:schemeClr val="accent3"/>
                </a:solidFill>
              </a:rPr>
              <a:t>Brattain LJ et al. AI-Enabled, Ultrasound-Guided Handheld Robotic Device for Femoral Vascular Access. Biosensors 2021</a:t>
            </a:r>
          </a:p>
        </p:txBody>
      </p:sp>
      <p:sp>
        <p:nvSpPr>
          <p:cNvPr id="7" name="TextBox 6">
            <a:extLst>
              <a:ext uri="{FF2B5EF4-FFF2-40B4-BE49-F238E27FC236}">
                <a16:creationId xmlns:a16="http://schemas.microsoft.com/office/drawing/2014/main" id="{AF455A6C-8968-2840-908D-F966750721D2}"/>
              </a:ext>
            </a:extLst>
          </p:cNvPr>
          <p:cNvSpPr txBox="1"/>
          <p:nvPr/>
        </p:nvSpPr>
        <p:spPr>
          <a:xfrm>
            <a:off x="6540342" y="1782267"/>
            <a:ext cx="5094693" cy="307697"/>
          </a:xfrm>
          <a:prstGeom prst="rect">
            <a:avLst/>
          </a:prstGeom>
          <a:noFill/>
        </p:spPr>
        <p:txBody>
          <a:bodyPr wrap="square" rtlCol="0">
            <a:spAutoFit/>
          </a:bodyPr>
          <a:lstStyle/>
          <a:p>
            <a:pPr algn="ctr"/>
            <a:r>
              <a:rPr lang="en-US" sz="1400" b="1"/>
              <a:t>Examples of successful needle insertion to femoral vein</a:t>
            </a:r>
          </a:p>
        </p:txBody>
      </p:sp>
      <p:sp>
        <p:nvSpPr>
          <p:cNvPr id="8" name="Rectangle 7">
            <a:extLst>
              <a:ext uri="{FF2B5EF4-FFF2-40B4-BE49-F238E27FC236}">
                <a16:creationId xmlns:a16="http://schemas.microsoft.com/office/drawing/2014/main" id="{B6BD72F4-B883-0A4E-8872-50FCD2B2AA76}"/>
              </a:ext>
            </a:extLst>
          </p:cNvPr>
          <p:cNvSpPr/>
          <p:nvPr/>
        </p:nvSpPr>
        <p:spPr>
          <a:xfrm>
            <a:off x="6108916" y="1699984"/>
            <a:ext cx="5765698" cy="326455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sp>
        <p:nvSpPr>
          <p:cNvPr id="9" name="TextBox 8">
            <a:extLst>
              <a:ext uri="{FF2B5EF4-FFF2-40B4-BE49-F238E27FC236}">
                <a16:creationId xmlns:a16="http://schemas.microsoft.com/office/drawing/2014/main" id="{67943CFA-6BFB-0D4A-97D0-9FE92D569735}"/>
              </a:ext>
            </a:extLst>
          </p:cNvPr>
          <p:cNvSpPr txBox="1"/>
          <p:nvPr/>
        </p:nvSpPr>
        <p:spPr>
          <a:xfrm>
            <a:off x="6748799" y="2020235"/>
            <a:ext cx="1655569" cy="276927"/>
          </a:xfrm>
          <a:prstGeom prst="rect">
            <a:avLst/>
          </a:prstGeom>
          <a:noFill/>
        </p:spPr>
        <p:txBody>
          <a:bodyPr wrap="square" rtlCol="0">
            <a:spAutoFit/>
          </a:bodyPr>
          <a:lstStyle/>
          <a:p>
            <a:pPr algn="ctr"/>
            <a:r>
              <a:rPr lang="en-US" sz="1200" b="1"/>
              <a:t>Normotensive</a:t>
            </a:r>
          </a:p>
        </p:txBody>
      </p:sp>
      <p:sp>
        <p:nvSpPr>
          <p:cNvPr id="17" name="TextBox 16">
            <a:extLst>
              <a:ext uri="{FF2B5EF4-FFF2-40B4-BE49-F238E27FC236}">
                <a16:creationId xmlns:a16="http://schemas.microsoft.com/office/drawing/2014/main" id="{22F4AC31-D412-4646-A39A-2E3A44A7850F}"/>
              </a:ext>
            </a:extLst>
          </p:cNvPr>
          <p:cNvSpPr txBox="1"/>
          <p:nvPr/>
        </p:nvSpPr>
        <p:spPr>
          <a:xfrm>
            <a:off x="9580133" y="2034733"/>
            <a:ext cx="1655569" cy="276927"/>
          </a:xfrm>
          <a:prstGeom prst="rect">
            <a:avLst/>
          </a:prstGeom>
          <a:noFill/>
        </p:spPr>
        <p:txBody>
          <a:bodyPr wrap="square" rtlCol="0">
            <a:spAutoFit/>
          </a:bodyPr>
          <a:lstStyle/>
          <a:p>
            <a:pPr algn="ctr"/>
            <a:r>
              <a:rPr lang="en-US" sz="1200" b="1"/>
              <a:t>Hypotensive</a:t>
            </a:r>
          </a:p>
        </p:txBody>
      </p:sp>
      <p:pic>
        <p:nvPicPr>
          <p:cNvPr id="20" name="Picture 19">
            <a:extLst>
              <a:ext uri="{FF2B5EF4-FFF2-40B4-BE49-F238E27FC236}">
                <a16:creationId xmlns:a16="http://schemas.microsoft.com/office/drawing/2014/main" id="{77B098BA-F7C2-CA4F-BEAD-F04E316FA0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06680" y="2281613"/>
            <a:ext cx="2509035" cy="2585357"/>
          </a:xfrm>
          <a:prstGeom prst="rect">
            <a:avLst/>
          </a:prstGeom>
        </p:spPr>
      </p:pic>
      <p:pic>
        <p:nvPicPr>
          <p:cNvPr id="22" name="Picture 21">
            <a:extLst>
              <a:ext uri="{FF2B5EF4-FFF2-40B4-BE49-F238E27FC236}">
                <a16:creationId xmlns:a16="http://schemas.microsoft.com/office/drawing/2014/main" id="{7437D9DD-D236-2140-901B-D3A54AB4D7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50794" y="2277672"/>
            <a:ext cx="2567860" cy="2573777"/>
          </a:xfrm>
          <a:prstGeom prst="rect">
            <a:avLst/>
          </a:prstGeom>
        </p:spPr>
      </p:pic>
      <p:sp>
        <p:nvSpPr>
          <p:cNvPr id="23" name="TextBox 22">
            <a:extLst>
              <a:ext uri="{FF2B5EF4-FFF2-40B4-BE49-F238E27FC236}">
                <a16:creationId xmlns:a16="http://schemas.microsoft.com/office/drawing/2014/main" id="{7E800DBD-3000-6E48-9ECE-302411A4DE4D}"/>
              </a:ext>
            </a:extLst>
          </p:cNvPr>
          <p:cNvSpPr txBox="1"/>
          <p:nvPr/>
        </p:nvSpPr>
        <p:spPr>
          <a:xfrm>
            <a:off x="7273288" y="6399991"/>
            <a:ext cx="2223074" cy="400006"/>
          </a:xfrm>
          <a:prstGeom prst="rect">
            <a:avLst/>
          </a:prstGeom>
          <a:noFill/>
        </p:spPr>
        <p:txBody>
          <a:bodyPr wrap="square" rtlCol="0">
            <a:spAutoFit/>
          </a:bodyPr>
          <a:lstStyle/>
          <a:p>
            <a:r>
              <a:rPr lang="en-US" sz="1000" b="1"/>
              <a:t>CFA: Common Femoral Artery</a:t>
            </a:r>
          </a:p>
          <a:p>
            <a:r>
              <a:rPr lang="en-US" sz="1000" b="1"/>
              <a:t>CFV: Common Femoral Vein</a:t>
            </a:r>
          </a:p>
        </p:txBody>
      </p:sp>
      <p:cxnSp>
        <p:nvCxnSpPr>
          <p:cNvPr id="24" name="Straight Arrow Connector 23">
            <a:extLst>
              <a:ext uri="{FF2B5EF4-FFF2-40B4-BE49-F238E27FC236}">
                <a16:creationId xmlns:a16="http://schemas.microsoft.com/office/drawing/2014/main" id="{2E9D5F39-4254-B34D-BDFA-E980EA274F5D}"/>
              </a:ext>
            </a:extLst>
          </p:cNvPr>
          <p:cNvCxnSpPr>
            <a:cxnSpLocks/>
          </p:cNvCxnSpPr>
          <p:nvPr/>
        </p:nvCxnSpPr>
        <p:spPr>
          <a:xfrm>
            <a:off x="6976975" y="2678331"/>
            <a:ext cx="211665" cy="26237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983500B-ED93-F547-A871-93520BA2BC07}"/>
              </a:ext>
            </a:extLst>
          </p:cNvPr>
          <p:cNvCxnSpPr>
            <a:cxnSpLocks/>
            <a:stCxn id="27" idx="2"/>
          </p:cNvCxnSpPr>
          <p:nvPr/>
        </p:nvCxnSpPr>
        <p:spPr>
          <a:xfrm flipH="1">
            <a:off x="7824343" y="2881099"/>
            <a:ext cx="210105" cy="24456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DD482B9-B459-7E40-B009-CACA68228861}"/>
              </a:ext>
            </a:extLst>
          </p:cNvPr>
          <p:cNvSpPr txBox="1"/>
          <p:nvPr/>
        </p:nvSpPr>
        <p:spPr>
          <a:xfrm>
            <a:off x="6666882" y="2445912"/>
            <a:ext cx="488799" cy="276927"/>
          </a:xfrm>
          <a:prstGeom prst="rect">
            <a:avLst/>
          </a:prstGeom>
          <a:noFill/>
        </p:spPr>
        <p:txBody>
          <a:bodyPr wrap="square" rtlCol="0">
            <a:spAutoFit/>
          </a:bodyPr>
          <a:lstStyle/>
          <a:p>
            <a:pPr algn="ctr" eaLnBrk="0" fontAlgn="base" hangingPunct="0">
              <a:spcBef>
                <a:spcPct val="0"/>
              </a:spcBef>
              <a:spcAft>
                <a:spcPct val="0"/>
              </a:spcAft>
              <a:defRPr/>
            </a:pPr>
            <a:r>
              <a:rPr lang="en-US" sz="1200" b="1">
                <a:solidFill>
                  <a:srgbClr val="FFFFFF"/>
                </a:solidFill>
                <a:latin typeface="Arial" pitchFamily="-110" charset="0"/>
              </a:rPr>
              <a:t>CFA</a:t>
            </a:r>
          </a:p>
        </p:txBody>
      </p:sp>
      <p:sp>
        <p:nvSpPr>
          <p:cNvPr id="27" name="TextBox 26">
            <a:extLst>
              <a:ext uri="{FF2B5EF4-FFF2-40B4-BE49-F238E27FC236}">
                <a16:creationId xmlns:a16="http://schemas.microsoft.com/office/drawing/2014/main" id="{A02FC7D5-B349-5A47-A0FB-87E39BF7B50C}"/>
              </a:ext>
            </a:extLst>
          </p:cNvPr>
          <p:cNvSpPr txBox="1"/>
          <p:nvPr/>
        </p:nvSpPr>
        <p:spPr>
          <a:xfrm>
            <a:off x="7755951" y="2604174"/>
            <a:ext cx="556994" cy="276927"/>
          </a:xfrm>
          <a:prstGeom prst="rect">
            <a:avLst/>
          </a:prstGeom>
          <a:noFill/>
        </p:spPr>
        <p:txBody>
          <a:bodyPr wrap="square" rtlCol="0">
            <a:spAutoFit/>
          </a:bodyPr>
          <a:lstStyle/>
          <a:p>
            <a:pPr algn="ctr" eaLnBrk="0" fontAlgn="base" hangingPunct="0">
              <a:spcBef>
                <a:spcPct val="0"/>
              </a:spcBef>
              <a:spcAft>
                <a:spcPct val="0"/>
              </a:spcAft>
              <a:defRPr/>
            </a:pPr>
            <a:r>
              <a:rPr lang="en-US" sz="1200" b="1">
                <a:solidFill>
                  <a:srgbClr val="FFFFFF"/>
                </a:solidFill>
                <a:latin typeface="Arial" pitchFamily="-110" charset="0"/>
              </a:rPr>
              <a:t>CFV</a:t>
            </a:r>
          </a:p>
        </p:txBody>
      </p:sp>
      <p:sp>
        <p:nvSpPr>
          <p:cNvPr id="28" name="Rectangle 27">
            <a:extLst>
              <a:ext uri="{FF2B5EF4-FFF2-40B4-BE49-F238E27FC236}">
                <a16:creationId xmlns:a16="http://schemas.microsoft.com/office/drawing/2014/main" id="{C3421336-4547-D640-9CED-DF1E01D55643}"/>
              </a:ext>
            </a:extLst>
          </p:cNvPr>
          <p:cNvSpPr/>
          <p:nvPr/>
        </p:nvSpPr>
        <p:spPr>
          <a:xfrm>
            <a:off x="7129560" y="2940705"/>
            <a:ext cx="400368" cy="35982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sp>
        <p:nvSpPr>
          <p:cNvPr id="29" name="Rectangle 28">
            <a:extLst>
              <a:ext uri="{FF2B5EF4-FFF2-40B4-BE49-F238E27FC236}">
                <a16:creationId xmlns:a16="http://schemas.microsoft.com/office/drawing/2014/main" id="{F9644991-BC23-A540-A8FD-9EE72DC86550}"/>
              </a:ext>
            </a:extLst>
          </p:cNvPr>
          <p:cNvSpPr/>
          <p:nvPr/>
        </p:nvSpPr>
        <p:spPr>
          <a:xfrm>
            <a:off x="7367044" y="3145064"/>
            <a:ext cx="488798" cy="482834"/>
          </a:xfrm>
          <a:prstGeom prst="rect">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cxnSp>
        <p:nvCxnSpPr>
          <p:cNvPr id="30" name="Straight Arrow Connector 29">
            <a:extLst>
              <a:ext uri="{FF2B5EF4-FFF2-40B4-BE49-F238E27FC236}">
                <a16:creationId xmlns:a16="http://schemas.microsoft.com/office/drawing/2014/main" id="{32E09DB6-CE99-5E4A-822E-E18E9193FBED}"/>
              </a:ext>
            </a:extLst>
          </p:cNvPr>
          <p:cNvCxnSpPr>
            <a:cxnSpLocks/>
          </p:cNvCxnSpPr>
          <p:nvPr/>
        </p:nvCxnSpPr>
        <p:spPr>
          <a:xfrm flipH="1" flipV="1">
            <a:off x="7692190" y="3462538"/>
            <a:ext cx="217111" cy="29005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9B7E5E8-E437-7E4A-B951-651F32670E91}"/>
              </a:ext>
            </a:extLst>
          </p:cNvPr>
          <p:cNvSpPr txBox="1"/>
          <p:nvPr/>
        </p:nvSpPr>
        <p:spPr>
          <a:xfrm>
            <a:off x="7576582" y="3729099"/>
            <a:ext cx="998840" cy="276927"/>
          </a:xfrm>
          <a:prstGeom prst="rect">
            <a:avLst/>
          </a:prstGeom>
          <a:noFill/>
        </p:spPr>
        <p:txBody>
          <a:bodyPr wrap="square" rtlCol="0">
            <a:spAutoFit/>
          </a:bodyPr>
          <a:lstStyle/>
          <a:p>
            <a:pPr algn="ctr" eaLnBrk="0" fontAlgn="base" hangingPunct="0">
              <a:spcBef>
                <a:spcPct val="0"/>
              </a:spcBef>
              <a:spcAft>
                <a:spcPct val="0"/>
              </a:spcAft>
              <a:defRPr/>
            </a:pPr>
            <a:r>
              <a:rPr lang="en-US" sz="1200" b="1">
                <a:solidFill>
                  <a:srgbClr val="FFFFFF"/>
                </a:solidFill>
                <a:latin typeface="Arial" pitchFamily="-110" charset="0"/>
              </a:rPr>
              <a:t>Needle tip</a:t>
            </a:r>
          </a:p>
        </p:txBody>
      </p:sp>
      <p:cxnSp>
        <p:nvCxnSpPr>
          <p:cNvPr id="37" name="Straight Arrow Connector 36">
            <a:extLst>
              <a:ext uri="{FF2B5EF4-FFF2-40B4-BE49-F238E27FC236}">
                <a16:creationId xmlns:a16="http://schemas.microsoft.com/office/drawing/2014/main" id="{F4D61440-5ACC-594B-89ED-C8A95E967A6F}"/>
              </a:ext>
            </a:extLst>
          </p:cNvPr>
          <p:cNvCxnSpPr>
            <a:cxnSpLocks/>
          </p:cNvCxnSpPr>
          <p:nvPr/>
        </p:nvCxnSpPr>
        <p:spPr>
          <a:xfrm>
            <a:off x="9837168" y="3085306"/>
            <a:ext cx="211665" cy="26237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E8C9A17-7859-E64A-9824-DCCCD11D34FA}"/>
              </a:ext>
            </a:extLst>
          </p:cNvPr>
          <p:cNvCxnSpPr>
            <a:cxnSpLocks/>
          </p:cNvCxnSpPr>
          <p:nvPr/>
        </p:nvCxnSpPr>
        <p:spPr>
          <a:xfrm flipH="1">
            <a:off x="10679323" y="3317037"/>
            <a:ext cx="210105" cy="24456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D448038-9F35-014F-A3FD-6094FC98C7F4}"/>
              </a:ext>
            </a:extLst>
          </p:cNvPr>
          <p:cNvSpPr txBox="1"/>
          <p:nvPr/>
        </p:nvSpPr>
        <p:spPr>
          <a:xfrm>
            <a:off x="9544835" y="2849086"/>
            <a:ext cx="488799" cy="276927"/>
          </a:xfrm>
          <a:prstGeom prst="rect">
            <a:avLst/>
          </a:prstGeom>
          <a:noFill/>
        </p:spPr>
        <p:txBody>
          <a:bodyPr wrap="square" rtlCol="0">
            <a:spAutoFit/>
          </a:bodyPr>
          <a:lstStyle/>
          <a:p>
            <a:pPr algn="ctr" eaLnBrk="0" fontAlgn="base" hangingPunct="0">
              <a:spcBef>
                <a:spcPct val="0"/>
              </a:spcBef>
              <a:spcAft>
                <a:spcPct val="0"/>
              </a:spcAft>
              <a:defRPr/>
            </a:pPr>
            <a:r>
              <a:rPr lang="en-US" sz="1200" b="1">
                <a:solidFill>
                  <a:srgbClr val="FFFFFF"/>
                </a:solidFill>
                <a:latin typeface="Arial" pitchFamily="-110" charset="0"/>
              </a:rPr>
              <a:t>CFA</a:t>
            </a:r>
          </a:p>
        </p:txBody>
      </p:sp>
      <p:sp>
        <p:nvSpPr>
          <p:cNvPr id="40" name="TextBox 39">
            <a:extLst>
              <a:ext uri="{FF2B5EF4-FFF2-40B4-BE49-F238E27FC236}">
                <a16:creationId xmlns:a16="http://schemas.microsoft.com/office/drawing/2014/main" id="{E871F608-21BD-8642-9CA6-925DA144F222}"/>
              </a:ext>
            </a:extLst>
          </p:cNvPr>
          <p:cNvSpPr txBox="1"/>
          <p:nvPr/>
        </p:nvSpPr>
        <p:spPr>
          <a:xfrm>
            <a:off x="10664125" y="3018436"/>
            <a:ext cx="556994" cy="276927"/>
          </a:xfrm>
          <a:prstGeom prst="rect">
            <a:avLst/>
          </a:prstGeom>
          <a:noFill/>
        </p:spPr>
        <p:txBody>
          <a:bodyPr wrap="square" rtlCol="0">
            <a:spAutoFit/>
          </a:bodyPr>
          <a:lstStyle/>
          <a:p>
            <a:pPr algn="ctr" eaLnBrk="0" fontAlgn="base" hangingPunct="0">
              <a:spcBef>
                <a:spcPct val="0"/>
              </a:spcBef>
              <a:spcAft>
                <a:spcPct val="0"/>
              </a:spcAft>
              <a:defRPr/>
            </a:pPr>
            <a:r>
              <a:rPr lang="en-US" sz="1200" b="1">
                <a:solidFill>
                  <a:srgbClr val="FFFFFF"/>
                </a:solidFill>
                <a:latin typeface="Arial" pitchFamily="-110" charset="0"/>
              </a:rPr>
              <a:t>CFV</a:t>
            </a:r>
          </a:p>
        </p:txBody>
      </p:sp>
      <p:sp>
        <p:nvSpPr>
          <p:cNvPr id="41" name="Rectangle 40">
            <a:extLst>
              <a:ext uri="{FF2B5EF4-FFF2-40B4-BE49-F238E27FC236}">
                <a16:creationId xmlns:a16="http://schemas.microsoft.com/office/drawing/2014/main" id="{FB709B87-A7EC-A742-879D-85B36F65D79A}"/>
              </a:ext>
            </a:extLst>
          </p:cNvPr>
          <p:cNvSpPr/>
          <p:nvPr/>
        </p:nvSpPr>
        <p:spPr>
          <a:xfrm>
            <a:off x="10033926" y="3411007"/>
            <a:ext cx="373994" cy="33831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sp>
        <p:nvSpPr>
          <p:cNvPr id="42" name="Rectangle 41">
            <a:extLst>
              <a:ext uri="{FF2B5EF4-FFF2-40B4-BE49-F238E27FC236}">
                <a16:creationId xmlns:a16="http://schemas.microsoft.com/office/drawing/2014/main" id="{EC77306A-77CC-2144-9B1B-38E469A8C3B0}"/>
              </a:ext>
            </a:extLst>
          </p:cNvPr>
          <p:cNvSpPr/>
          <p:nvPr/>
        </p:nvSpPr>
        <p:spPr>
          <a:xfrm>
            <a:off x="10227794" y="3624931"/>
            <a:ext cx="623005" cy="338312"/>
          </a:xfrm>
          <a:prstGeom prst="rect">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cxnSp>
        <p:nvCxnSpPr>
          <p:cNvPr id="43" name="Straight Arrow Connector 42">
            <a:extLst>
              <a:ext uri="{FF2B5EF4-FFF2-40B4-BE49-F238E27FC236}">
                <a16:creationId xmlns:a16="http://schemas.microsoft.com/office/drawing/2014/main" id="{AA699812-6C02-D640-9ADB-4A220CF22DE7}"/>
              </a:ext>
            </a:extLst>
          </p:cNvPr>
          <p:cNvCxnSpPr>
            <a:cxnSpLocks/>
          </p:cNvCxnSpPr>
          <p:nvPr/>
        </p:nvCxnSpPr>
        <p:spPr>
          <a:xfrm flipH="1" flipV="1">
            <a:off x="10518459" y="3913428"/>
            <a:ext cx="217111" cy="29005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BAF9299-DDAC-E64A-8ED1-84155BDAAB22}"/>
              </a:ext>
            </a:extLst>
          </p:cNvPr>
          <p:cNvSpPr txBox="1"/>
          <p:nvPr/>
        </p:nvSpPr>
        <p:spPr>
          <a:xfrm>
            <a:off x="10434292" y="4180436"/>
            <a:ext cx="998840" cy="276927"/>
          </a:xfrm>
          <a:prstGeom prst="rect">
            <a:avLst/>
          </a:prstGeom>
          <a:noFill/>
        </p:spPr>
        <p:txBody>
          <a:bodyPr wrap="square" rtlCol="0">
            <a:spAutoFit/>
          </a:bodyPr>
          <a:lstStyle/>
          <a:p>
            <a:pPr algn="ctr" eaLnBrk="0" fontAlgn="base" hangingPunct="0">
              <a:spcBef>
                <a:spcPct val="0"/>
              </a:spcBef>
              <a:spcAft>
                <a:spcPct val="0"/>
              </a:spcAft>
              <a:defRPr/>
            </a:pPr>
            <a:r>
              <a:rPr lang="en-US" sz="1200" b="1">
                <a:solidFill>
                  <a:srgbClr val="FFFFFF"/>
                </a:solidFill>
                <a:latin typeface="Arial" pitchFamily="-110" charset="0"/>
              </a:rPr>
              <a:t>Needle tip</a:t>
            </a:r>
          </a:p>
        </p:txBody>
      </p:sp>
    </p:spTree>
    <p:extLst>
      <p:ext uri="{BB962C8B-B14F-4D97-AF65-F5344CB8AC3E}">
        <p14:creationId xmlns:p14="http://schemas.microsoft.com/office/powerpoint/2010/main" val="1101369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AEB7A-A4D1-F477-DB77-D66E9D05BCC7}"/>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le 5">
            <a:extLst>
              <a:ext uri="{FF2B5EF4-FFF2-40B4-BE49-F238E27FC236}">
                <a16:creationId xmlns:a16="http://schemas.microsoft.com/office/drawing/2014/main" id="{E4234171-65F9-FC2C-EA9E-FD3BBC323FEF}"/>
              </a:ext>
            </a:extLst>
          </p:cNvPr>
          <p:cNvSpPr>
            <a:spLocks noGrp="1"/>
          </p:cNvSpPr>
          <p:nvPr>
            <p:ph type="ctrTitle"/>
          </p:nvPr>
        </p:nvSpPr>
        <p:spPr/>
        <p:txBody>
          <a:bodyPr/>
          <a:lstStyle/>
          <a:p>
            <a:r>
              <a:rPr lang="en-US">
                <a:solidFill>
                  <a:schemeClr val="bg1"/>
                </a:solidFill>
              </a:rPr>
              <a:t>What’s </a:t>
            </a:r>
            <a:r>
              <a:rPr lang="en-US" b="1">
                <a:solidFill>
                  <a:schemeClr val="bg1"/>
                </a:solidFill>
              </a:rPr>
              <a:t>next</a:t>
            </a:r>
            <a:r>
              <a:rPr lang="en-US">
                <a:solidFill>
                  <a:schemeClr val="bg1"/>
                </a:solidFill>
              </a:rPr>
              <a:t>?</a:t>
            </a:r>
          </a:p>
        </p:txBody>
      </p:sp>
      <p:sp>
        <p:nvSpPr>
          <p:cNvPr id="4" name="TextBox 3">
            <a:extLst>
              <a:ext uri="{FF2B5EF4-FFF2-40B4-BE49-F238E27FC236}">
                <a16:creationId xmlns:a16="http://schemas.microsoft.com/office/drawing/2014/main" id="{C9561130-B9FF-899F-42BD-138FE2C7B52F}"/>
              </a:ext>
            </a:extLst>
          </p:cNvPr>
          <p:cNvSpPr txBox="1"/>
          <p:nvPr/>
        </p:nvSpPr>
        <p:spPr>
          <a:xfrm>
            <a:off x="914399" y="6172200"/>
            <a:ext cx="10360151" cy="685800"/>
          </a:xfrm>
          <a:prstGeom prst="rect">
            <a:avLst/>
          </a:prstGeom>
          <a:noFill/>
        </p:spPr>
        <p:txBody>
          <a:bodyPr wrap="square" rtlCol="0">
            <a:noAutofit/>
          </a:bodyPr>
          <a:lstStyle/>
          <a:p>
            <a:r>
              <a:rPr lang="en-US" sz="1200">
                <a:solidFill>
                  <a:srgbClr val="9EA2A2"/>
                </a:solidFill>
                <a:latin typeface="Arial" panose="020B0604020202020204" pitchFamily="34" charset="0"/>
                <a:cs typeface="Arial" panose="020B0604020202020204" pitchFamily="34" charset="0"/>
              </a:rPr>
              <a:t>U.S. Army Reserve photo by Master Sgt. Michel </a:t>
            </a:r>
            <a:r>
              <a:rPr lang="en-US" sz="1200" err="1">
                <a:solidFill>
                  <a:srgbClr val="9EA2A2"/>
                </a:solidFill>
                <a:latin typeface="Arial" panose="020B0604020202020204" pitchFamily="34" charset="0"/>
                <a:cs typeface="Arial" panose="020B0604020202020204" pitchFamily="34" charset="0"/>
              </a:rPr>
              <a:t>Sauret</a:t>
            </a:r>
            <a:r>
              <a:rPr lang="en-US" sz="1200">
                <a:solidFill>
                  <a:srgbClr val="9EA2A2"/>
                </a:solidFill>
                <a:latin typeface="Arial" panose="020B0604020202020204" pitchFamily="34" charset="0"/>
                <a:cs typeface="Arial" panose="020B0604020202020204" pitchFamily="34" charset="0"/>
              </a:rPr>
              <a:t>, courtesy of </a:t>
            </a:r>
            <a:r>
              <a:rPr lang="en-US" sz="1200">
                <a:solidFill>
                  <a:srgbClr val="9EA2A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 Army New England Recruiting Battalion</a:t>
            </a:r>
            <a:r>
              <a:rPr lang="en-US" sz="1200">
                <a:solidFill>
                  <a:srgbClr val="9EA2A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03533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01F4D3-E781-7DFF-DC13-0CD55ECBF9FC}"/>
              </a:ext>
            </a:extLst>
          </p:cNvPr>
          <p:cNvSpPr>
            <a:spLocks noGrp="1"/>
          </p:cNvSpPr>
          <p:nvPr>
            <p:ph type="body" sz="quarter" idx="12"/>
          </p:nvPr>
        </p:nvSpPr>
        <p:spPr>
          <a:xfrm>
            <a:off x="415636" y="883389"/>
            <a:ext cx="6691745" cy="4405423"/>
          </a:xfrm>
        </p:spPr>
        <p:txBody>
          <a:bodyPr/>
          <a:lstStyle/>
          <a:p>
            <a:pPr>
              <a:lnSpc>
                <a:spcPct val="100000"/>
              </a:lnSpc>
            </a:pPr>
            <a:r>
              <a:rPr lang="en-US" b="1"/>
              <a:t>Building Strategic Partnerships </a:t>
            </a:r>
          </a:p>
          <a:p>
            <a:pPr marL="571500" indent="-571500">
              <a:lnSpc>
                <a:spcPct val="100000"/>
              </a:lnSpc>
              <a:buFont typeface="Arial" panose="020B0604020202020204" pitchFamily="34" charset="0"/>
              <a:buChar char="•"/>
            </a:pPr>
            <a:r>
              <a:rPr lang="en-US"/>
              <a:t>Uniformed Services University</a:t>
            </a:r>
          </a:p>
          <a:p>
            <a:pPr marL="571500" indent="-571500">
              <a:lnSpc>
                <a:spcPct val="100000"/>
              </a:lnSpc>
              <a:buFont typeface="Arial" panose="020B0604020202020204" pitchFamily="34" charset="0"/>
              <a:buChar char="•"/>
            </a:pPr>
            <a:r>
              <a:rPr lang="en-US"/>
              <a:t>MIT Lincoln Labs</a:t>
            </a:r>
          </a:p>
          <a:p>
            <a:pPr marL="571500" indent="-571500">
              <a:lnSpc>
                <a:spcPct val="100000"/>
              </a:lnSpc>
              <a:buFont typeface="Arial" panose="020B0604020202020204" pitchFamily="34" charset="0"/>
              <a:buChar char="•"/>
            </a:pPr>
            <a:r>
              <a:rPr lang="en-US"/>
              <a:t>Draper  Laboratory</a:t>
            </a:r>
          </a:p>
          <a:p>
            <a:pPr marL="571500" indent="-571500">
              <a:lnSpc>
                <a:spcPct val="100000"/>
              </a:lnSpc>
              <a:buFont typeface="Arial" panose="020B0604020202020204" pitchFamily="34" charset="0"/>
              <a:buChar char="•"/>
            </a:pPr>
            <a:r>
              <a:rPr lang="en-US"/>
              <a:t>UMASS Lowell </a:t>
            </a:r>
          </a:p>
        </p:txBody>
      </p:sp>
      <p:sp>
        <p:nvSpPr>
          <p:cNvPr id="12" name="TextBox 11">
            <a:extLst>
              <a:ext uri="{FF2B5EF4-FFF2-40B4-BE49-F238E27FC236}">
                <a16:creationId xmlns:a16="http://schemas.microsoft.com/office/drawing/2014/main" id="{8AE4340A-FAEE-40E8-F7CD-509292CB9E7B}"/>
              </a:ext>
            </a:extLst>
          </p:cNvPr>
          <p:cNvSpPr txBox="1"/>
          <p:nvPr/>
        </p:nvSpPr>
        <p:spPr>
          <a:xfrm>
            <a:off x="914400" y="6172200"/>
            <a:ext cx="6403848" cy="685800"/>
          </a:xfrm>
          <a:prstGeom prst="rect">
            <a:avLst/>
          </a:prstGeom>
          <a:noFill/>
        </p:spPr>
        <p:txBody>
          <a:bodyPr wrap="square" rtlCol="0">
            <a:noAutofit/>
          </a:bodyPr>
          <a:lstStyle/>
          <a:p>
            <a:r>
              <a:rPr lang="en-US" sz="1200">
                <a:solidFill>
                  <a:srgbClr val="9EA2A2"/>
                </a:solidFill>
                <a:latin typeface="Arial" panose="020B0604020202020204" pitchFamily="34" charset="0"/>
                <a:cs typeface="Arial" panose="020B0604020202020204" pitchFamily="34" charset="0"/>
              </a:rPr>
              <a:t>Photo by </a:t>
            </a:r>
            <a:r>
              <a:rPr lang="en-US" sz="1200" err="1">
                <a:solidFill>
                  <a:srgbClr val="9EA2A2"/>
                </a:solidFill>
                <a:latin typeface="Arial" panose="020B0604020202020204" pitchFamily="34" charset="0"/>
                <a:cs typeface="Arial" panose="020B0604020202020204" pitchFamily="34" charset="0"/>
              </a:rPr>
              <a:t>RODNAE</a:t>
            </a:r>
            <a:r>
              <a:rPr lang="en-US" sz="1200">
                <a:solidFill>
                  <a:srgbClr val="9EA2A2"/>
                </a:solidFill>
                <a:latin typeface="Arial" panose="020B0604020202020204" pitchFamily="34" charset="0"/>
                <a:cs typeface="Arial" panose="020B0604020202020204" pitchFamily="34" charset="0"/>
              </a:rPr>
              <a:t> Productions, courtesy of </a:t>
            </a:r>
            <a:r>
              <a:rPr lang="en-US" sz="1200" err="1">
                <a:solidFill>
                  <a:srgbClr val="9EA2A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Pexels</a:t>
            </a:r>
            <a:r>
              <a:rPr lang="en-US" sz="1200">
                <a:solidFill>
                  <a:srgbClr val="9EA2A2"/>
                </a:solidFill>
                <a:latin typeface="Arial" panose="020B0604020202020204" pitchFamily="34" charset="0"/>
                <a:cs typeface="Arial" panose="020B0604020202020204" pitchFamily="34" charset="0"/>
              </a:rPr>
              <a:t>.</a:t>
            </a:r>
          </a:p>
        </p:txBody>
      </p:sp>
      <p:pic>
        <p:nvPicPr>
          <p:cNvPr id="5" name="Picture 4" descr="A group of people standing around a table&#10;&#10;Description automatically generated">
            <a:extLst>
              <a:ext uri="{FF2B5EF4-FFF2-40B4-BE49-F238E27FC236}">
                <a16:creationId xmlns:a16="http://schemas.microsoft.com/office/drawing/2014/main" id="{B5C26758-04BE-E6FF-1440-3026085455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770" y="16005"/>
            <a:ext cx="6253230" cy="6841995"/>
          </a:xfrm>
          <a:prstGeom prst="rect">
            <a:avLst/>
          </a:prstGeom>
        </p:spPr>
      </p:pic>
    </p:spTree>
    <p:extLst>
      <p:ext uri="{BB962C8B-B14F-4D97-AF65-F5344CB8AC3E}">
        <p14:creationId xmlns:p14="http://schemas.microsoft.com/office/powerpoint/2010/main" val="3008522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234171-65F9-FC2C-EA9E-FD3BBC323FEF}"/>
              </a:ext>
            </a:extLst>
          </p:cNvPr>
          <p:cNvSpPr>
            <a:spLocks noGrp="1"/>
          </p:cNvSpPr>
          <p:nvPr>
            <p:ph type="title"/>
          </p:nvPr>
        </p:nvSpPr>
        <p:spPr>
          <a:xfrm>
            <a:off x="0" y="4658709"/>
            <a:ext cx="10360152" cy="914400"/>
          </a:xfrm>
        </p:spPr>
        <p:txBody>
          <a:bodyPr>
            <a:normAutofit fontScale="90000"/>
          </a:bodyPr>
          <a:lstStyle/>
          <a:p>
            <a:br>
              <a:rPr lang="en-US" sz="4400" b="1">
                <a:solidFill>
                  <a:schemeClr val="bg1"/>
                </a:solidFill>
              </a:rPr>
            </a:br>
            <a:br>
              <a:rPr lang="en-US" sz="4400" b="1"/>
            </a:br>
            <a:endParaRPr lang="en-US" b="1">
              <a:solidFill>
                <a:schemeClr val="bg1"/>
              </a:solidFill>
            </a:endParaRPr>
          </a:p>
        </p:txBody>
      </p:sp>
      <p:sp>
        <p:nvSpPr>
          <p:cNvPr id="7" name="Content Placeholder 6">
            <a:extLst>
              <a:ext uri="{FF2B5EF4-FFF2-40B4-BE49-F238E27FC236}">
                <a16:creationId xmlns:a16="http://schemas.microsoft.com/office/drawing/2014/main" id="{2E8E48B5-634E-807D-83DA-D5273FBB6CD0}"/>
              </a:ext>
            </a:extLst>
          </p:cNvPr>
          <p:cNvSpPr>
            <a:spLocks noGrp="1"/>
          </p:cNvSpPr>
          <p:nvPr>
            <p:ph sz="half" idx="1"/>
          </p:nvPr>
        </p:nvSpPr>
        <p:spPr/>
        <p:txBody>
          <a:bodyPr/>
          <a:lstStyle/>
          <a:p>
            <a:r>
              <a:rPr lang="en-US" b="1"/>
              <a:t>Military and Veterans Initiative</a:t>
            </a:r>
          </a:p>
        </p:txBody>
      </p:sp>
      <p:sp>
        <p:nvSpPr>
          <p:cNvPr id="8" name="Content Placeholder 7">
            <a:extLst>
              <a:ext uri="{FF2B5EF4-FFF2-40B4-BE49-F238E27FC236}">
                <a16:creationId xmlns:a16="http://schemas.microsoft.com/office/drawing/2014/main" id="{977C934F-AAEC-7878-9A5A-D5D11125AC58}"/>
              </a:ext>
            </a:extLst>
          </p:cNvPr>
          <p:cNvSpPr>
            <a:spLocks noGrp="1"/>
          </p:cNvSpPr>
          <p:nvPr>
            <p:ph sz="half" idx="2"/>
          </p:nvPr>
        </p:nvSpPr>
        <p:spPr/>
        <p:txBody>
          <a:bodyPr/>
          <a:lstStyle/>
          <a:p>
            <a:r>
              <a:rPr lang="en-US" sz="3600">
                <a:cs typeface="Calibri"/>
              </a:rPr>
              <a:t>Mission:</a:t>
            </a:r>
          </a:p>
          <a:p>
            <a:r>
              <a:rPr lang="en-US" sz="3600">
                <a:cs typeface="Calibri"/>
              </a:rPr>
              <a:t>Solve </a:t>
            </a:r>
            <a:r>
              <a:rPr lang="en-US" sz="3600" b="0" i="0" u="none" strike="noStrike">
                <a:effectLst/>
                <a:cs typeface="Calibri"/>
              </a:rPr>
              <a:t>military, veterans,</a:t>
            </a:r>
            <a:r>
              <a:rPr lang="en-US" sz="3600">
                <a:cs typeface="Calibri"/>
              </a:rPr>
              <a:t> and their families’</a:t>
            </a:r>
            <a:r>
              <a:rPr lang="en-US" sz="3600" b="0" i="0" u="none" strike="noStrike">
                <a:effectLst/>
                <a:cs typeface="Calibri"/>
              </a:rPr>
              <a:t> </a:t>
            </a:r>
            <a:r>
              <a:rPr lang="en-US" sz="3600">
                <a:cs typeface="Calibri"/>
              </a:rPr>
              <a:t>greatest medical </a:t>
            </a:r>
            <a:r>
              <a:rPr lang="en-US" sz="3600" b="0" i="0" u="none" strike="noStrike">
                <a:effectLst/>
                <a:cs typeface="Calibri"/>
              </a:rPr>
              <a:t>challenges and translate </a:t>
            </a:r>
            <a:r>
              <a:rPr lang="en-US" sz="3600">
                <a:cs typeface="Calibri"/>
              </a:rPr>
              <a:t>solutions to MGB patients and the public. </a:t>
            </a:r>
            <a:br>
              <a:rPr lang="en-US" sz="5400"/>
            </a:br>
            <a:endParaRPr lang="en-US"/>
          </a:p>
        </p:txBody>
      </p:sp>
      <p:pic>
        <p:nvPicPr>
          <p:cNvPr id="2" name="Picture 1">
            <a:extLst>
              <a:ext uri="{FF2B5EF4-FFF2-40B4-BE49-F238E27FC236}">
                <a16:creationId xmlns:a16="http://schemas.microsoft.com/office/drawing/2014/main" id="{E695E3DE-68A1-A144-279D-B259EF6B3F1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1948" y="462388"/>
            <a:ext cx="4965929" cy="692562"/>
          </a:xfrm>
          <a:prstGeom prst="rect">
            <a:avLst/>
          </a:prstGeom>
        </p:spPr>
      </p:pic>
    </p:spTree>
    <p:extLst>
      <p:ext uri="{BB962C8B-B14F-4D97-AF65-F5344CB8AC3E}">
        <p14:creationId xmlns:p14="http://schemas.microsoft.com/office/powerpoint/2010/main" val="2479206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group of men in uniform&#10;&#10;Description automatically generated with low confidence">
            <a:extLst>
              <a:ext uri="{FF2B5EF4-FFF2-40B4-BE49-F238E27FC236}">
                <a16:creationId xmlns:a16="http://schemas.microsoft.com/office/drawing/2014/main" id="{341194F2-D646-A12A-9DA1-86A7C3BDA2E2}"/>
              </a:ext>
            </a:extLst>
          </p:cNvPr>
          <p:cNvPicPr>
            <a:picLocks noChangeAspect="1"/>
          </p:cNvPicPr>
          <p:nvPr/>
        </p:nvPicPr>
        <p:blipFill rotWithShape="1">
          <a:blip r:embed="rId4">
            <a:alphaModFix amt="90000"/>
            <a:extLst>
              <a:ext uri="{28A0092B-C50C-407E-A947-70E740481C1C}">
                <a14:useLocalDpi xmlns:a14="http://schemas.microsoft.com/office/drawing/2010/main" val="0"/>
              </a:ext>
            </a:extLst>
          </a:blip>
          <a:srcRect l="8160" r="11249" b="3"/>
          <a:stretch/>
        </p:blipFill>
        <p:spPr>
          <a:xfrm>
            <a:off x="8127994" y="10"/>
            <a:ext cx="4064005" cy="3428990"/>
          </a:xfrm>
          <a:prstGeom prst="rect">
            <a:avLst/>
          </a:prstGeom>
          <a:ln>
            <a:noFill/>
          </a:ln>
        </p:spPr>
      </p:pic>
      <p:pic>
        <p:nvPicPr>
          <p:cNvPr id="5" name="Picture 4" descr="A picture containing person, old, group, people&#10;&#10;Description automatically generated">
            <a:extLst>
              <a:ext uri="{FF2B5EF4-FFF2-40B4-BE49-F238E27FC236}">
                <a16:creationId xmlns:a16="http://schemas.microsoft.com/office/drawing/2014/main" id="{02B2315F-11A4-3B6A-5444-8E10CB518A2F}"/>
              </a:ext>
            </a:extLst>
          </p:cNvPr>
          <p:cNvPicPr>
            <a:picLocks noChangeAspect="1"/>
          </p:cNvPicPr>
          <p:nvPr/>
        </p:nvPicPr>
        <p:blipFill rotWithShape="1">
          <a:blip r:embed="rId5">
            <a:alphaModFix amt="30000"/>
            <a:extLst>
              <a:ext uri="{28A0092B-C50C-407E-A947-70E740481C1C}">
                <a14:useLocalDpi xmlns:a14="http://schemas.microsoft.com/office/drawing/2010/main" val="0"/>
              </a:ext>
            </a:extLst>
          </a:blip>
          <a:srcRect l="7825" r="13955" b="3"/>
          <a:stretch/>
        </p:blipFill>
        <p:spPr>
          <a:xfrm>
            <a:off x="-31129" y="0"/>
            <a:ext cx="4063977" cy="3428990"/>
          </a:xfrm>
          <a:prstGeom prst="rect">
            <a:avLst/>
          </a:prstGeom>
        </p:spPr>
      </p:pic>
      <p:pic>
        <p:nvPicPr>
          <p:cNvPr id="8" name="Picture 7" descr="A group of people posing for a photo&#10;&#10;Description automatically generated with medium confidence">
            <a:extLst>
              <a:ext uri="{FF2B5EF4-FFF2-40B4-BE49-F238E27FC236}">
                <a16:creationId xmlns:a16="http://schemas.microsoft.com/office/drawing/2014/main" id="{CDDF82F9-6CAC-26E2-1F3B-F19B0101AAFC}"/>
              </a:ext>
            </a:extLst>
          </p:cNvPr>
          <p:cNvPicPr>
            <a:picLocks noChangeAspect="1"/>
          </p:cNvPicPr>
          <p:nvPr/>
        </p:nvPicPr>
        <p:blipFill rotWithShape="1">
          <a:blip r:embed="rId6">
            <a:alphaModFix amt="90000"/>
          </a:blip>
          <a:srcRect l="8823" r="11540"/>
          <a:stretch/>
        </p:blipFill>
        <p:spPr>
          <a:xfrm>
            <a:off x="4044529" y="10"/>
            <a:ext cx="4083465" cy="3428990"/>
          </a:xfrm>
          <a:prstGeom prst="rect">
            <a:avLst/>
          </a:prstGeom>
          <a:ln>
            <a:noFill/>
          </a:ln>
        </p:spPr>
      </p:pic>
      <p:pic>
        <p:nvPicPr>
          <p:cNvPr id="10" name="Picture 9" descr="A person in a military uniform&#10;&#10;Description automatically generated with medium confidence">
            <a:extLst>
              <a:ext uri="{FF2B5EF4-FFF2-40B4-BE49-F238E27FC236}">
                <a16:creationId xmlns:a16="http://schemas.microsoft.com/office/drawing/2014/main" id="{77177CF6-E52D-80F3-C217-B623140BD68A}"/>
              </a:ext>
            </a:extLst>
          </p:cNvPr>
          <p:cNvPicPr>
            <a:picLocks noChangeAspect="1"/>
          </p:cNvPicPr>
          <p:nvPr/>
        </p:nvPicPr>
        <p:blipFill rotWithShape="1">
          <a:blip r:embed="rId7">
            <a:alphaModFix amt="90000"/>
            <a:extLst>
              <a:ext uri="{28A0092B-C50C-407E-A947-70E740481C1C}">
                <a14:useLocalDpi xmlns:a14="http://schemas.microsoft.com/office/drawing/2010/main" val="0"/>
              </a:ext>
            </a:extLst>
          </a:blip>
          <a:srcRect b="48479"/>
          <a:stretch/>
        </p:blipFill>
        <p:spPr>
          <a:xfrm>
            <a:off x="20" y="3429000"/>
            <a:ext cx="4059916" cy="3429000"/>
          </a:xfrm>
          <a:prstGeom prst="rect">
            <a:avLst/>
          </a:prstGeom>
          <a:ln>
            <a:noFill/>
          </a:ln>
        </p:spPr>
      </p:pic>
      <p:pic>
        <p:nvPicPr>
          <p:cNvPr id="3" name="Picture 2" descr="A painting of a person sitting on a chair&#10;&#10;Description automatically generated with medium confidence">
            <a:extLst>
              <a:ext uri="{FF2B5EF4-FFF2-40B4-BE49-F238E27FC236}">
                <a16:creationId xmlns:a16="http://schemas.microsoft.com/office/drawing/2014/main" id="{DCF6A391-3ECC-04B5-1E95-0045EF09183E}"/>
              </a:ext>
            </a:extLst>
          </p:cNvPr>
          <p:cNvPicPr>
            <a:picLocks noChangeAspect="1"/>
          </p:cNvPicPr>
          <p:nvPr/>
        </p:nvPicPr>
        <p:blipFill rotWithShape="1">
          <a:blip r:embed="rId8">
            <a:alphaModFix amt="90000"/>
            <a:extLst>
              <a:ext uri="{28A0092B-C50C-407E-A947-70E740481C1C}">
                <a14:useLocalDpi xmlns:a14="http://schemas.microsoft.com/office/drawing/2010/main" val="0"/>
              </a:ext>
            </a:extLst>
          </a:blip>
          <a:srcRect r="-3" b="32045"/>
          <a:stretch/>
        </p:blipFill>
        <p:spPr>
          <a:xfrm>
            <a:off x="4052316" y="3429000"/>
            <a:ext cx="4087368" cy="3429000"/>
          </a:xfrm>
          <a:prstGeom prst="rect">
            <a:avLst/>
          </a:prstGeom>
          <a:ln>
            <a:noFill/>
          </a:ln>
        </p:spPr>
      </p:pic>
      <p:pic>
        <p:nvPicPr>
          <p:cNvPr id="15" name="Picture 14" descr="A person sitting at a desk&#10;&#10;Description automatically generated with medium confidence">
            <a:extLst>
              <a:ext uri="{FF2B5EF4-FFF2-40B4-BE49-F238E27FC236}">
                <a16:creationId xmlns:a16="http://schemas.microsoft.com/office/drawing/2014/main" id="{E22FB16E-D65D-9744-EDC4-6A90BFC9E847}"/>
              </a:ext>
            </a:extLst>
          </p:cNvPr>
          <p:cNvPicPr>
            <a:picLocks noChangeAspect="1"/>
          </p:cNvPicPr>
          <p:nvPr/>
        </p:nvPicPr>
        <p:blipFill rotWithShape="1">
          <a:blip r:embed="rId9">
            <a:alphaModFix amt="90000"/>
            <a:extLst>
              <a:ext uri="{28A0092B-C50C-407E-A947-70E740481C1C}">
                <a14:useLocalDpi xmlns:a14="http://schemas.microsoft.com/office/drawing/2010/main" val="0"/>
              </a:ext>
            </a:extLst>
          </a:blip>
          <a:srcRect t="7066" r="-5" b="13750"/>
          <a:stretch/>
        </p:blipFill>
        <p:spPr>
          <a:xfrm>
            <a:off x="8120353" y="3429000"/>
            <a:ext cx="4102795" cy="3429000"/>
          </a:xfrm>
          <a:prstGeom prst="rect">
            <a:avLst/>
          </a:prstGeom>
          <a:ln>
            <a:noFill/>
          </a:ln>
        </p:spPr>
      </p:pic>
    </p:spTree>
    <p:extLst>
      <p:ext uri="{BB962C8B-B14F-4D97-AF65-F5344CB8AC3E}">
        <p14:creationId xmlns:p14="http://schemas.microsoft.com/office/powerpoint/2010/main" val="1488850708"/>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16A0EB-1F17-6B32-F731-EE9FD786D003}"/>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955CCCBE-FEC1-9ED2-3422-4EF34BDF6C74}"/>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3EBCEDDF-5CD2-8A0C-AEBA-D30D7304D250}"/>
              </a:ext>
            </a:extLst>
          </p:cNvPr>
          <p:cNvSpPr>
            <a:spLocks noGrp="1"/>
          </p:cNvSpPr>
          <p:nvPr>
            <p:ph type="body" sz="quarter" idx="13"/>
          </p:nvPr>
        </p:nvSpPr>
        <p:spPr/>
        <p:txBody>
          <a:bodyPr/>
          <a:lstStyle/>
          <a:p>
            <a:endParaRPr lang="en-US"/>
          </a:p>
        </p:txBody>
      </p:sp>
      <p:pic>
        <p:nvPicPr>
          <p:cNvPr id="6" name="Picture 5" descr="A screenshot of a medical website&#10;&#10;Description automatically generated">
            <a:extLst>
              <a:ext uri="{FF2B5EF4-FFF2-40B4-BE49-F238E27FC236}">
                <a16:creationId xmlns:a16="http://schemas.microsoft.com/office/drawing/2014/main" id="{74736DA8-3403-90AC-0603-FE136570ED2D}"/>
              </a:ext>
            </a:extLst>
          </p:cNvPr>
          <p:cNvPicPr>
            <a:picLocks noChangeAspect="1"/>
          </p:cNvPicPr>
          <p:nvPr/>
        </p:nvPicPr>
        <p:blipFill rotWithShape="1">
          <a:blip r:embed="rId4">
            <a:extLst>
              <a:ext uri="{28A0092B-C50C-407E-A947-70E740481C1C}">
                <a14:useLocalDpi xmlns:a14="http://schemas.microsoft.com/office/drawing/2010/main" val="0"/>
              </a:ext>
            </a:extLst>
          </a:blip>
          <a:srcRect b="5398"/>
          <a:stretch/>
        </p:blipFill>
        <p:spPr>
          <a:xfrm>
            <a:off x="0" y="1"/>
            <a:ext cx="12192000" cy="6858000"/>
          </a:xfrm>
          <a:prstGeom prst="rect">
            <a:avLst/>
          </a:prstGeom>
        </p:spPr>
      </p:pic>
    </p:spTree>
    <p:extLst>
      <p:ext uri="{BB962C8B-B14F-4D97-AF65-F5344CB8AC3E}">
        <p14:creationId xmlns:p14="http://schemas.microsoft.com/office/powerpoint/2010/main" val="2461008321"/>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soldiers carrying a stretcher&#10;&#10;Description automatically generated">
            <a:extLst>
              <a:ext uri="{FF2B5EF4-FFF2-40B4-BE49-F238E27FC236}">
                <a16:creationId xmlns:a16="http://schemas.microsoft.com/office/drawing/2014/main" id="{E1EDFBEE-EA21-6597-02D7-3BC8A60A55F2}"/>
              </a:ext>
            </a:extLst>
          </p:cNvPr>
          <p:cNvPicPr>
            <a:picLocks noChangeAspect="1"/>
          </p:cNvPicPr>
          <p:nvPr/>
        </p:nvPicPr>
        <p:blipFill rotWithShape="1">
          <a:blip r:embed="rId2">
            <a:extLst>
              <a:ext uri="{28A0092B-C50C-407E-A947-70E740481C1C}">
                <a14:useLocalDpi xmlns:a14="http://schemas.microsoft.com/office/drawing/2010/main" val="0"/>
              </a:ext>
            </a:extLst>
          </a:blip>
          <a:srcRect l="3826" r="19463" b="9091"/>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C315E2-0ACD-9765-22A4-9D1B86E2BD63}"/>
              </a:ext>
            </a:extLst>
          </p:cNvPr>
          <p:cNvSpPr>
            <a:spLocks noGrp="1"/>
          </p:cNvSpPr>
          <p:nvPr>
            <p:ph type="title"/>
          </p:nvPr>
        </p:nvSpPr>
        <p:spPr>
          <a:xfrm>
            <a:off x="371094" y="1161288"/>
            <a:ext cx="3438144" cy="1124712"/>
          </a:xfrm>
        </p:spPr>
        <p:txBody>
          <a:bodyPr anchor="b">
            <a:normAutofit/>
          </a:bodyPr>
          <a:lstStyle/>
          <a:p>
            <a:r>
              <a:rPr lang="en-US" sz="2400">
                <a:solidFill>
                  <a:schemeClr val="bg1"/>
                </a:solidFill>
              </a:rPr>
              <a:t>Second Pilot Program: </a:t>
            </a:r>
            <a:br>
              <a:rPr lang="en-US" sz="2400">
                <a:solidFill>
                  <a:schemeClr val="bg1"/>
                </a:solidFill>
              </a:rPr>
            </a:br>
            <a:r>
              <a:rPr lang="en-US" sz="2400">
                <a:solidFill>
                  <a:schemeClr val="bg1"/>
                </a:solidFill>
              </a:rPr>
              <a:t>Military 2 Medicine</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269A959-FA15-E9CB-3136-57F791250EA2}"/>
              </a:ext>
            </a:extLst>
          </p:cNvPr>
          <p:cNvSpPr>
            <a:spLocks noGrp="1"/>
          </p:cNvSpPr>
          <p:nvPr>
            <p:ph idx="1"/>
          </p:nvPr>
        </p:nvSpPr>
        <p:spPr>
          <a:xfrm>
            <a:off x="371094" y="2718054"/>
            <a:ext cx="3438906" cy="3207258"/>
          </a:xfrm>
        </p:spPr>
        <p:txBody>
          <a:bodyPr anchor="t">
            <a:normAutofit/>
          </a:bodyPr>
          <a:lstStyle/>
          <a:p>
            <a:r>
              <a:rPr lang="en-US" sz="2000"/>
              <a:t>Employs medics and corpsmen in a healthcare role commensurate with their military education, training, and experience</a:t>
            </a:r>
          </a:p>
          <a:p>
            <a:endParaRPr lang="en-US" sz="2000"/>
          </a:p>
          <a:p>
            <a:r>
              <a:rPr lang="en-US" sz="2000"/>
              <a:t>Modeled on VA Intermediate Care Technician Program </a:t>
            </a:r>
          </a:p>
        </p:txBody>
      </p:sp>
    </p:spTree>
    <p:extLst>
      <p:ext uri="{BB962C8B-B14F-4D97-AF65-F5344CB8AC3E}">
        <p14:creationId xmlns:p14="http://schemas.microsoft.com/office/powerpoint/2010/main" val="1858249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997947A-187C-C553-3363-FAF64C196121}"/>
              </a:ext>
            </a:extLst>
          </p:cNvPr>
          <p:cNvSpPr txBox="1">
            <a:spLocks/>
          </p:cNvSpPr>
          <p:nvPr/>
        </p:nvSpPr>
        <p:spPr>
          <a:xfrm>
            <a:off x="914400" y="1371600"/>
            <a:ext cx="3383280" cy="22860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a:lnSpc>
                <a:spcPct val="100000"/>
              </a:lnSpc>
            </a:pPr>
            <a:r>
              <a:rPr lang="en-US" sz="7200" b="1">
                <a:solidFill>
                  <a:schemeClr val="bg1"/>
                </a:solidFill>
              </a:rPr>
              <a:t>52% </a:t>
            </a:r>
          </a:p>
          <a:p>
            <a:pPr>
              <a:lnSpc>
                <a:spcPct val="100000"/>
              </a:lnSpc>
            </a:pPr>
            <a:r>
              <a:rPr lang="en-US" sz="4000">
                <a:solidFill>
                  <a:schemeClr val="accent3"/>
                </a:solidFill>
              </a:rPr>
              <a:t>of nurses</a:t>
            </a:r>
          </a:p>
        </p:txBody>
      </p:sp>
      <p:sp>
        <p:nvSpPr>
          <p:cNvPr id="4" name="Title 5">
            <a:extLst>
              <a:ext uri="{FF2B5EF4-FFF2-40B4-BE49-F238E27FC236}">
                <a16:creationId xmlns:a16="http://schemas.microsoft.com/office/drawing/2014/main" id="{7F1DCAB5-47AF-BEB4-A869-B23D7AF3829A}"/>
              </a:ext>
            </a:extLst>
          </p:cNvPr>
          <p:cNvSpPr txBox="1">
            <a:spLocks/>
          </p:cNvSpPr>
          <p:nvPr/>
        </p:nvSpPr>
        <p:spPr>
          <a:xfrm>
            <a:off x="4404360" y="1371600"/>
            <a:ext cx="3383280" cy="22860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a:lnSpc>
                <a:spcPct val="100000"/>
              </a:lnSpc>
            </a:pPr>
            <a:r>
              <a:rPr lang="en-US" sz="7200" b="1">
                <a:solidFill>
                  <a:schemeClr val="bg1"/>
                </a:solidFill>
              </a:rPr>
              <a:t>20% </a:t>
            </a:r>
          </a:p>
          <a:p>
            <a:pPr>
              <a:lnSpc>
                <a:spcPct val="100000"/>
              </a:lnSpc>
            </a:pPr>
            <a:r>
              <a:rPr lang="en-US" sz="4000">
                <a:solidFill>
                  <a:schemeClr val="accent3"/>
                </a:solidFill>
              </a:rPr>
              <a:t>of physicians</a:t>
            </a:r>
            <a:endParaRPr lang="en-US">
              <a:solidFill>
                <a:schemeClr val="accent3"/>
              </a:solidFill>
            </a:endParaRPr>
          </a:p>
        </p:txBody>
      </p:sp>
      <p:sp>
        <p:nvSpPr>
          <p:cNvPr id="2" name="Title 5">
            <a:extLst>
              <a:ext uri="{FF2B5EF4-FFF2-40B4-BE49-F238E27FC236}">
                <a16:creationId xmlns:a16="http://schemas.microsoft.com/office/drawing/2014/main" id="{2CAAEAB1-90C8-4263-01EC-55736113173D}"/>
              </a:ext>
            </a:extLst>
          </p:cNvPr>
          <p:cNvSpPr txBox="1">
            <a:spLocks/>
          </p:cNvSpPr>
          <p:nvPr/>
        </p:nvSpPr>
        <p:spPr>
          <a:xfrm>
            <a:off x="7894320" y="1371600"/>
            <a:ext cx="3383280" cy="2286000"/>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a:lnSpc>
                <a:spcPct val="100000"/>
              </a:lnSpc>
            </a:pPr>
            <a:r>
              <a:rPr lang="en-US" sz="7200" b="1">
                <a:solidFill>
                  <a:schemeClr val="bg1"/>
                </a:solidFill>
              </a:rPr>
              <a:t> </a:t>
            </a:r>
          </a:p>
          <a:p>
            <a:pPr>
              <a:lnSpc>
                <a:spcPct val="100000"/>
              </a:lnSpc>
            </a:pPr>
            <a:r>
              <a:rPr lang="en-US" sz="4000">
                <a:solidFill>
                  <a:schemeClr val="bg2"/>
                </a:solidFill>
              </a:rPr>
              <a:t>plan to leave clinical practice within 1 year</a:t>
            </a:r>
            <a:endParaRPr lang="en-US">
              <a:solidFill>
                <a:schemeClr val="bg2"/>
              </a:solidFill>
            </a:endParaRPr>
          </a:p>
        </p:txBody>
      </p:sp>
      <p:sp>
        <p:nvSpPr>
          <p:cNvPr id="8" name="TextBox 7">
            <a:extLst>
              <a:ext uri="{FF2B5EF4-FFF2-40B4-BE49-F238E27FC236}">
                <a16:creationId xmlns:a16="http://schemas.microsoft.com/office/drawing/2014/main" id="{0E598543-6631-B3CB-0301-7D68404E49B5}"/>
              </a:ext>
            </a:extLst>
          </p:cNvPr>
          <p:cNvSpPr txBox="1"/>
          <p:nvPr/>
        </p:nvSpPr>
        <p:spPr>
          <a:xfrm>
            <a:off x="914399" y="6172200"/>
            <a:ext cx="10360151" cy="685800"/>
          </a:xfrm>
          <a:prstGeom prst="rect">
            <a:avLst/>
          </a:prstGeom>
          <a:noFill/>
        </p:spPr>
        <p:txBody>
          <a:bodyPr wrap="square" rtlCol="0">
            <a:noAutofit/>
          </a:bodyPr>
          <a:lstStyle/>
          <a:p>
            <a:r>
              <a:rPr lang="en-US" sz="1200">
                <a:solidFill>
                  <a:srgbClr val="9EA2A2"/>
                </a:solidFill>
                <a:latin typeface="Arial" panose="020B0604020202020204" pitchFamily="34" charset="0"/>
                <a:cs typeface="Arial" panose="020B0604020202020204" pitchFamily="34" charset="0"/>
              </a:rPr>
              <a:t>Murthy, Vivek H. "Confronting health worker burnout and well-being." </a:t>
            </a:r>
            <a:r>
              <a:rPr lang="en-US" sz="1200" i="1">
                <a:solidFill>
                  <a:srgbClr val="9EA2A2"/>
                </a:solidFill>
                <a:latin typeface="Arial" panose="020B0604020202020204" pitchFamily="34" charset="0"/>
                <a:cs typeface="Arial" panose="020B0604020202020204" pitchFamily="34" charset="0"/>
              </a:rPr>
              <a:t>New England Journal of Medicine </a:t>
            </a:r>
            <a:r>
              <a:rPr lang="en-US" sz="1200">
                <a:solidFill>
                  <a:srgbClr val="9EA2A2"/>
                </a:solidFill>
                <a:latin typeface="Arial" panose="020B0604020202020204" pitchFamily="34" charset="0"/>
                <a:cs typeface="Arial" panose="020B0604020202020204" pitchFamily="34" charset="0"/>
              </a:rPr>
              <a:t>387.7 (2022): 577-579.</a:t>
            </a:r>
          </a:p>
        </p:txBody>
      </p:sp>
    </p:spTree>
    <p:extLst>
      <p:ext uri="{BB962C8B-B14F-4D97-AF65-F5344CB8AC3E}">
        <p14:creationId xmlns:p14="http://schemas.microsoft.com/office/powerpoint/2010/main" val="3911840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B2434C-B185-64C9-52D2-A0A56576FA68}"/>
              </a:ext>
            </a:extLst>
          </p:cNvPr>
          <p:cNvSpPr>
            <a:spLocks noGrp="1"/>
          </p:cNvSpPr>
          <p:nvPr>
            <p:ph type="body" sz="quarter" idx="12"/>
          </p:nvPr>
        </p:nvSpPr>
        <p:spPr>
          <a:xfrm>
            <a:off x="789709" y="637308"/>
            <a:ext cx="10360152" cy="4405423"/>
          </a:xfrm>
        </p:spPr>
        <p:txBody>
          <a:bodyPr/>
          <a:lstStyle/>
          <a:p>
            <a:pPr>
              <a:lnSpc>
                <a:spcPct val="100000"/>
              </a:lnSpc>
              <a:spcBef>
                <a:spcPts val="1200"/>
              </a:spcBef>
            </a:pPr>
            <a:r>
              <a:rPr lang="en-US" sz="7200" b="1">
                <a:solidFill>
                  <a:schemeClr val="bg1"/>
                </a:solidFill>
              </a:rPr>
              <a:t>$ 200,000,000 </a:t>
            </a:r>
            <a:br>
              <a:rPr lang="en-US" sz="7200" b="1">
                <a:solidFill>
                  <a:schemeClr val="bg1"/>
                </a:solidFill>
              </a:rPr>
            </a:br>
            <a:r>
              <a:rPr lang="en-US">
                <a:solidFill>
                  <a:schemeClr val="accent3"/>
                </a:solidFill>
              </a:rPr>
              <a:t>traveler staffing expenses in 2019 in Massachusetts</a:t>
            </a:r>
            <a:r>
              <a:rPr lang="en-US" sz="4000">
                <a:solidFill>
                  <a:schemeClr val="accent3"/>
                </a:solidFill>
              </a:rPr>
              <a:t> </a:t>
            </a:r>
          </a:p>
          <a:p>
            <a:pPr>
              <a:lnSpc>
                <a:spcPct val="100000"/>
              </a:lnSpc>
              <a:spcBef>
                <a:spcPts val="1200"/>
              </a:spcBef>
            </a:pPr>
            <a:r>
              <a:rPr lang="en-US" sz="7200" b="1">
                <a:solidFill>
                  <a:schemeClr val="bg1"/>
                </a:solidFill>
              </a:rPr>
              <a:t>$ 1,000,000,000+</a:t>
            </a:r>
          </a:p>
          <a:p>
            <a:r>
              <a:rPr lang="en-US">
                <a:solidFill>
                  <a:schemeClr val="accent3"/>
                </a:solidFill>
              </a:rPr>
              <a:t>traveler staffing expenses in 2022</a:t>
            </a:r>
            <a:r>
              <a:rPr lang="en-US" sz="4000">
                <a:solidFill>
                  <a:schemeClr val="accent3"/>
                </a:solidFill>
              </a:rPr>
              <a:t> in Massachusetts</a:t>
            </a:r>
          </a:p>
          <a:p>
            <a:pPr>
              <a:lnSpc>
                <a:spcPct val="100000"/>
              </a:lnSpc>
              <a:spcBef>
                <a:spcPts val="1200"/>
              </a:spcBef>
            </a:pPr>
            <a:br>
              <a:rPr lang="en-US" sz="4000" b="1">
                <a:solidFill>
                  <a:schemeClr val="accent3"/>
                </a:solidFill>
              </a:rPr>
            </a:br>
            <a:endParaRPr lang="en-US" sz="4000">
              <a:solidFill>
                <a:schemeClr val="accent3"/>
              </a:solidFill>
            </a:endParaRPr>
          </a:p>
        </p:txBody>
      </p:sp>
      <p:sp>
        <p:nvSpPr>
          <p:cNvPr id="4" name="TextBox 3">
            <a:extLst>
              <a:ext uri="{FF2B5EF4-FFF2-40B4-BE49-F238E27FC236}">
                <a16:creationId xmlns:a16="http://schemas.microsoft.com/office/drawing/2014/main" id="{CAAC456B-787C-B881-1A45-997A5DD50B2E}"/>
              </a:ext>
            </a:extLst>
          </p:cNvPr>
          <p:cNvSpPr txBox="1"/>
          <p:nvPr/>
        </p:nvSpPr>
        <p:spPr>
          <a:xfrm>
            <a:off x="914399" y="6172200"/>
            <a:ext cx="10360151" cy="685800"/>
          </a:xfrm>
          <a:prstGeom prst="rect">
            <a:avLst/>
          </a:prstGeom>
          <a:noFill/>
        </p:spPr>
        <p:txBody>
          <a:bodyPr wrap="square" rtlCol="0">
            <a:noAutofit/>
          </a:bodyPr>
          <a:lstStyle/>
          <a:p>
            <a:r>
              <a:rPr lang="en-US" sz="1200">
                <a:solidFill>
                  <a:srgbClr val="9EA2A2"/>
                </a:solidFill>
                <a:latin typeface="Arial" panose="020B0604020202020204" pitchFamily="34" charset="0"/>
                <a:cs typeface="Arial" panose="020B0604020202020204" pitchFamily="34" charset="0"/>
              </a:rPr>
              <a:t>Massachusetts Hospital Association 2022.</a:t>
            </a:r>
          </a:p>
        </p:txBody>
      </p:sp>
    </p:spTree>
    <p:extLst>
      <p:ext uri="{BB962C8B-B14F-4D97-AF65-F5344CB8AC3E}">
        <p14:creationId xmlns:p14="http://schemas.microsoft.com/office/powerpoint/2010/main" val="1545788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floor, person&#10;&#10;Description automatically generated">
            <a:extLst>
              <a:ext uri="{FF2B5EF4-FFF2-40B4-BE49-F238E27FC236}">
                <a16:creationId xmlns:a16="http://schemas.microsoft.com/office/drawing/2014/main" id="{C1ABDC60-22D1-B5A4-92C7-365D3F7CF12A}"/>
              </a:ext>
            </a:extLst>
          </p:cNvPr>
          <p:cNvPicPr>
            <a:picLocks noChangeAspect="1"/>
          </p:cNvPicPr>
          <p:nvPr/>
        </p:nvPicPr>
        <p:blipFill rotWithShape="1">
          <a:blip r:embed="rId2">
            <a:extLst>
              <a:ext uri="{28A0092B-C50C-407E-A947-70E740481C1C}">
                <a14:useLocalDpi xmlns:a14="http://schemas.microsoft.com/office/drawing/2010/main" val="0"/>
              </a:ext>
            </a:extLst>
          </a:blip>
          <a:srcRect t="12807"/>
          <a:stretch/>
        </p:blipFill>
        <p:spPr>
          <a:xfrm>
            <a:off x="20" y="1282"/>
            <a:ext cx="12191980" cy="6856718"/>
          </a:xfrm>
          <a:prstGeom prst="rect">
            <a:avLst/>
          </a:prstGeom>
        </p:spPr>
      </p:pic>
    </p:spTree>
    <p:extLst>
      <p:ext uri="{BB962C8B-B14F-4D97-AF65-F5344CB8AC3E}">
        <p14:creationId xmlns:p14="http://schemas.microsoft.com/office/powerpoint/2010/main" val="3414434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081AF-33E1-6A26-589D-280E6D5BAB3B}"/>
              </a:ext>
            </a:extLst>
          </p:cNvPr>
          <p:cNvSpPr>
            <a:spLocks noGrp="1"/>
          </p:cNvSpPr>
          <p:nvPr>
            <p:ph type="title"/>
          </p:nvPr>
        </p:nvSpPr>
        <p:spPr/>
        <p:txBody>
          <a:bodyPr>
            <a:normAutofit fontScale="90000"/>
          </a:bodyPr>
          <a:lstStyle/>
          <a:p>
            <a:r>
              <a:rPr lang="en-US" b="0"/>
              <a:t>Wartime Medical Lessons are </a:t>
            </a:r>
            <a:br>
              <a:rPr lang="en-US" b="0"/>
            </a:br>
            <a:r>
              <a:rPr lang="en-US" b="0"/>
              <a:t>Learned, Lost &amp; Relearned Over Time: </a:t>
            </a:r>
            <a:br>
              <a:rPr lang="en-US" b="0"/>
            </a:br>
            <a:r>
              <a:rPr lang="en-US">
                <a:solidFill>
                  <a:schemeClr val="bg1"/>
                </a:solidFill>
              </a:rPr>
              <a:t>The Walker Dip </a:t>
            </a:r>
          </a:p>
        </p:txBody>
      </p:sp>
      <p:sp>
        <p:nvSpPr>
          <p:cNvPr id="4" name="TextBox 3">
            <a:extLst>
              <a:ext uri="{FF2B5EF4-FFF2-40B4-BE49-F238E27FC236}">
                <a16:creationId xmlns:a16="http://schemas.microsoft.com/office/drawing/2014/main" id="{F9C6A943-E08D-6586-FB26-B92A43ABE268}"/>
              </a:ext>
            </a:extLst>
          </p:cNvPr>
          <p:cNvSpPr txBox="1"/>
          <p:nvPr/>
        </p:nvSpPr>
        <p:spPr>
          <a:xfrm>
            <a:off x="914399" y="6172200"/>
            <a:ext cx="10360151" cy="685800"/>
          </a:xfrm>
          <a:prstGeom prst="rect">
            <a:avLst/>
          </a:prstGeom>
          <a:noFill/>
        </p:spPr>
        <p:txBody>
          <a:bodyPr wrap="square" rtlCol="0">
            <a:noAutofit/>
          </a:bodyPr>
          <a:lstStyle/>
          <a:p>
            <a:r>
              <a:rPr lang="en-US" sz="1200" err="1">
                <a:solidFill>
                  <a:srgbClr val="9EA2A2"/>
                </a:solidFill>
                <a:latin typeface="Arial" panose="020B0604020202020204" pitchFamily="34" charset="0"/>
                <a:cs typeface="Arial" panose="020B0604020202020204" pitchFamily="34" charset="0"/>
              </a:rPr>
              <a:t>Goralnick</a:t>
            </a:r>
            <a:r>
              <a:rPr lang="en-US" sz="1200">
                <a:solidFill>
                  <a:srgbClr val="9EA2A2"/>
                </a:solidFill>
                <a:latin typeface="Arial" panose="020B0604020202020204" pitchFamily="34" charset="0"/>
                <a:cs typeface="Arial" panose="020B0604020202020204" pitchFamily="34" charset="0"/>
              </a:rPr>
              <a:t>, E., E. </a:t>
            </a:r>
            <a:r>
              <a:rPr lang="en-US" sz="1200" err="1">
                <a:solidFill>
                  <a:srgbClr val="9EA2A2"/>
                </a:solidFill>
                <a:latin typeface="Arial" panose="020B0604020202020204" pitchFamily="34" charset="0"/>
                <a:cs typeface="Arial" panose="020B0604020202020204" pitchFamily="34" charset="0"/>
              </a:rPr>
              <a:t>Elster</a:t>
            </a:r>
            <a:r>
              <a:rPr lang="en-US" sz="1200">
                <a:solidFill>
                  <a:srgbClr val="9EA2A2"/>
                </a:solidFill>
                <a:latin typeface="Arial" panose="020B0604020202020204" pitchFamily="34" charset="0"/>
                <a:cs typeface="Arial" panose="020B0604020202020204" pitchFamily="34" charset="0"/>
              </a:rPr>
              <a:t>, and J. Woodson. "Improving Care During Peacetime, War and Disasters: A Call for Agile Military Civilian Strategic Alliances." </a:t>
            </a:r>
            <a:r>
              <a:rPr lang="en-US" sz="1200" i="1">
                <a:solidFill>
                  <a:srgbClr val="9EA2A2"/>
                </a:solidFill>
                <a:latin typeface="Arial" panose="020B0604020202020204" pitchFamily="34" charset="0"/>
                <a:cs typeface="Arial" panose="020B0604020202020204" pitchFamily="34" charset="0"/>
              </a:rPr>
              <a:t>Annals of surgery </a:t>
            </a:r>
            <a:r>
              <a:rPr lang="en-US" sz="1200">
                <a:solidFill>
                  <a:srgbClr val="9EA2A2"/>
                </a:solidFill>
                <a:latin typeface="Arial" panose="020B0604020202020204" pitchFamily="34" charset="0"/>
                <a:cs typeface="Arial" panose="020B0604020202020204" pitchFamily="34" charset="0"/>
              </a:rPr>
              <a:t>(2022): 10-1097.</a:t>
            </a:r>
          </a:p>
        </p:txBody>
      </p:sp>
      <p:grpSp>
        <p:nvGrpSpPr>
          <p:cNvPr id="1028" name="Group 1027">
            <a:extLst>
              <a:ext uri="{FF2B5EF4-FFF2-40B4-BE49-F238E27FC236}">
                <a16:creationId xmlns:a16="http://schemas.microsoft.com/office/drawing/2014/main" id="{EF8640B0-DC8E-6CA1-3DC7-280F1CBAA2CC}"/>
              </a:ext>
            </a:extLst>
          </p:cNvPr>
          <p:cNvGrpSpPr/>
          <p:nvPr/>
        </p:nvGrpSpPr>
        <p:grpSpPr>
          <a:xfrm>
            <a:off x="2264735" y="3408238"/>
            <a:ext cx="7662530" cy="2409050"/>
            <a:chOff x="2920742" y="3521371"/>
            <a:chExt cx="9101468" cy="1481471"/>
          </a:xfrm>
        </p:grpSpPr>
        <p:cxnSp>
          <p:nvCxnSpPr>
            <p:cNvPr id="18" name="Connector: Curved 17">
              <a:extLst>
                <a:ext uri="{FF2B5EF4-FFF2-40B4-BE49-F238E27FC236}">
                  <a16:creationId xmlns:a16="http://schemas.microsoft.com/office/drawing/2014/main" id="{B03CF504-5490-0E10-9D97-8690CBC0AC21}"/>
                </a:ext>
              </a:extLst>
            </p:cNvPr>
            <p:cNvCxnSpPr>
              <a:cxnSpLocks/>
            </p:cNvCxnSpPr>
            <p:nvPr/>
          </p:nvCxnSpPr>
          <p:spPr>
            <a:xfrm rot="10800000">
              <a:off x="4437654" y="3521371"/>
              <a:ext cx="1516911" cy="1481469"/>
            </a:xfrm>
            <a:prstGeom prst="curvedConnector3">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89E0C6A8-B34A-320C-6B7F-27F4E9413A25}"/>
                </a:ext>
              </a:extLst>
            </p:cNvPr>
            <p:cNvCxnSpPr>
              <a:cxnSpLocks/>
            </p:cNvCxnSpPr>
            <p:nvPr/>
          </p:nvCxnSpPr>
          <p:spPr>
            <a:xfrm rot="10800000" flipV="1">
              <a:off x="5954565" y="3521371"/>
              <a:ext cx="1516911" cy="1481469"/>
            </a:xfrm>
            <a:prstGeom prst="curvedConnector3">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BE2BA12B-C8FC-1B95-664B-2C7F6B036B67}"/>
                </a:ext>
              </a:extLst>
            </p:cNvPr>
            <p:cNvCxnSpPr>
              <a:cxnSpLocks/>
            </p:cNvCxnSpPr>
            <p:nvPr/>
          </p:nvCxnSpPr>
          <p:spPr>
            <a:xfrm rot="10800000">
              <a:off x="7471476" y="3521372"/>
              <a:ext cx="1516911" cy="1481469"/>
            </a:xfrm>
            <a:prstGeom prst="curvedConnector3">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954DA74C-00B6-B966-00D7-CDF141BF32EF}"/>
                </a:ext>
              </a:extLst>
            </p:cNvPr>
            <p:cNvCxnSpPr>
              <a:cxnSpLocks/>
            </p:cNvCxnSpPr>
            <p:nvPr/>
          </p:nvCxnSpPr>
          <p:spPr>
            <a:xfrm rot="10800000" flipV="1">
              <a:off x="2920742" y="3521372"/>
              <a:ext cx="1516911" cy="1481469"/>
            </a:xfrm>
            <a:prstGeom prst="curvedConnector3">
              <a:avLst/>
            </a:prstGeom>
            <a:ln w="38100">
              <a:gradFill>
                <a:gsLst>
                  <a:gs pos="100000">
                    <a:schemeClr val="tx1"/>
                  </a:gs>
                  <a:gs pos="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F186CF38-7CD8-5C8C-00FB-75550C531618}"/>
                </a:ext>
              </a:extLst>
            </p:cNvPr>
            <p:cNvCxnSpPr>
              <a:cxnSpLocks/>
            </p:cNvCxnSpPr>
            <p:nvPr/>
          </p:nvCxnSpPr>
          <p:spPr>
            <a:xfrm rot="10800000" flipV="1">
              <a:off x="8988388" y="3521372"/>
              <a:ext cx="1516911" cy="1481469"/>
            </a:xfrm>
            <a:prstGeom prst="curvedConnector3">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73FEE802-9453-DE49-9D76-BDCA20E6E4A0}"/>
                </a:ext>
              </a:extLst>
            </p:cNvPr>
            <p:cNvCxnSpPr>
              <a:cxnSpLocks/>
            </p:cNvCxnSpPr>
            <p:nvPr/>
          </p:nvCxnSpPr>
          <p:spPr>
            <a:xfrm rot="10800000">
              <a:off x="10505299" y="3521373"/>
              <a:ext cx="1516911" cy="1481469"/>
            </a:xfrm>
            <a:prstGeom prst="curvedConnector3">
              <a:avLst/>
            </a:prstGeom>
            <a:ln w="38100">
              <a:gradFill>
                <a:gsLst>
                  <a:gs pos="0">
                    <a:schemeClr val="tx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029" name="TextBox 1028">
            <a:extLst>
              <a:ext uri="{FF2B5EF4-FFF2-40B4-BE49-F238E27FC236}">
                <a16:creationId xmlns:a16="http://schemas.microsoft.com/office/drawing/2014/main" id="{A6092124-8FEC-5DEB-7187-8AC22F3C79E0}"/>
              </a:ext>
            </a:extLst>
          </p:cNvPr>
          <p:cNvSpPr txBox="1"/>
          <p:nvPr/>
        </p:nvSpPr>
        <p:spPr>
          <a:xfrm>
            <a:off x="2074848" y="2783962"/>
            <a:ext cx="2933950" cy="523220"/>
          </a:xfrm>
          <a:prstGeom prst="rect">
            <a:avLst/>
          </a:prstGeom>
          <a:noFill/>
        </p:spPr>
        <p:txBody>
          <a:bodyPr wrap="square" rtlCol="0">
            <a:spAutoFit/>
          </a:bodyPr>
          <a:lstStyle/>
          <a:p>
            <a:pPr algn="ctr"/>
            <a:r>
              <a:rPr lang="en-US" sz="2800">
                <a:solidFill>
                  <a:schemeClr val="bg2"/>
                </a:solidFill>
                <a:latin typeface="Arial" panose="020B0604020202020204" pitchFamily="34" charset="0"/>
                <a:cs typeface="Arial" panose="020B0604020202020204" pitchFamily="34" charset="0"/>
              </a:rPr>
              <a:t>Vietnam</a:t>
            </a:r>
          </a:p>
        </p:txBody>
      </p:sp>
      <p:sp>
        <p:nvSpPr>
          <p:cNvPr id="1030" name="TextBox 1029">
            <a:extLst>
              <a:ext uri="{FF2B5EF4-FFF2-40B4-BE49-F238E27FC236}">
                <a16:creationId xmlns:a16="http://schemas.microsoft.com/office/drawing/2014/main" id="{23ECB077-6CBE-D3F1-1889-4F1BEBB2FA76}"/>
              </a:ext>
            </a:extLst>
          </p:cNvPr>
          <p:cNvSpPr txBox="1"/>
          <p:nvPr/>
        </p:nvSpPr>
        <p:spPr>
          <a:xfrm>
            <a:off x="4627499" y="2783960"/>
            <a:ext cx="2933950" cy="523220"/>
          </a:xfrm>
          <a:prstGeom prst="rect">
            <a:avLst/>
          </a:prstGeom>
          <a:noFill/>
        </p:spPr>
        <p:txBody>
          <a:bodyPr wrap="square" rtlCol="0">
            <a:spAutoFit/>
          </a:bodyPr>
          <a:lstStyle/>
          <a:p>
            <a:pPr algn="ctr"/>
            <a:r>
              <a:rPr lang="en-US" sz="2800">
                <a:solidFill>
                  <a:schemeClr val="bg2"/>
                </a:solidFill>
                <a:latin typeface="Arial" panose="020B0604020202020204" pitchFamily="34" charset="0"/>
                <a:cs typeface="Arial" panose="020B0604020202020204" pitchFamily="34" charset="0"/>
              </a:rPr>
              <a:t>OEF/OIF</a:t>
            </a:r>
          </a:p>
        </p:txBody>
      </p:sp>
      <p:sp>
        <p:nvSpPr>
          <p:cNvPr id="1031" name="TextBox 1030">
            <a:extLst>
              <a:ext uri="{FF2B5EF4-FFF2-40B4-BE49-F238E27FC236}">
                <a16:creationId xmlns:a16="http://schemas.microsoft.com/office/drawing/2014/main" id="{C827D9F4-F210-CD37-DADD-632F1DE30060}"/>
              </a:ext>
            </a:extLst>
          </p:cNvPr>
          <p:cNvSpPr txBox="1"/>
          <p:nvPr/>
        </p:nvSpPr>
        <p:spPr>
          <a:xfrm>
            <a:off x="7183202" y="2780667"/>
            <a:ext cx="2933950" cy="523220"/>
          </a:xfrm>
          <a:prstGeom prst="rect">
            <a:avLst/>
          </a:prstGeom>
          <a:noFill/>
        </p:spPr>
        <p:txBody>
          <a:bodyPr wrap="square" rtlCol="0">
            <a:spAutoFit/>
          </a:bodyPr>
          <a:lstStyle/>
          <a:p>
            <a:pPr algn="ctr"/>
            <a:r>
              <a:rPr lang="en-US" sz="2800">
                <a:solidFill>
                  <a:schemeClr val="bg2"/>
                </a:solidFill>
                <a:latin typeface="Arial" panose="020B0604020202020204" pitchFamily="34" charset="0"/>
                <a:cs typeface="Arial" panose="020B0604020202020204" pitchFamily="34" charset="0"/>
              </a:rPr>
              <a:t>The Next War</a:t>
            </a:r>
          </a:p>
        </p:txBody>
      </p:sp>
      <p:sp>
        <p:nvSpPr>
          <p:cNvPr id="1032" name="Arc 1031">
            <a:extLst>
              <a:ext uri="{FF2B5EF4-FFF2-40B4-BE49-F238E27FC236}">
                <a16:creationId xmlns:a16="http://schemas.microsoft.com/office/drawing/2014/main" id="{E7B1F6AA-2491-FD59-99E8-D496404FA51C}"/>
              </a:ext>
            </a:extLst>
          </p:cNvPr>
          <p:cNvSpPr/>
          <p:nvPr/>
        </p:nvSpPr>
        <p:spPr>
          <a:xfrm rot="8100000">
            <a:off x="6404812" y="2521265"/>
            <a:ext cx="1951132" cy="1951132"/>
          </a:xfrm>
          <a:prstGeom prst="arc">
            <a:avLst/>
          </a:prstGeom>
          <a:ln w="444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3" name="TextBox 1032">
            <a:extLst>
              <a:ext uri="{FF2B5EF4-FFF2-40B4-BE49-F238E27FC236}">
                <a16:creationId xmlns:a16="http://schemas.microsoft.com/office/drawing/2014/main" id="{C565ED28-440B-9821-98BD-5B5C2EC084C1}"/>
              </a:ext>
            </a:extLst>
          </p:cNvPr>
          <p:cNvSpPr txBox="1"/>
          <p:nvPr/>
        </p:nvSpPr>
        <p:spPr>
          <a:xfrm>
            <a:off x="163031" y="4303297"/>
            <a:ext cx="2596918" cy="523220"/>
          </a:xfrm>
          <a:prstGeom prst="rect">
            <a:avLst/>
          </a:prstGeom>
          <a:noFill/>
        </p:spPr>
        <p:txBody>
          <a:bodyPr wrap="square" rtlCol="0">
            <a:spAutoFit/>
          </a:bodyPr>
          <a:lstStyle/>
          <a:p>
            <a:pPr algn="r"/>
            <a:r>
              <a:rPr lang="en-US" sz="2800" i="1">
                <a:solidFill>
                  <a:schemeClr val="accent3"/>
                </a:solidFill>
                <a:latin typeface="Arial" panose="020B0604020202020204" pitchFamily="34" charset="0"/>
                <a:cs typeface="Arial" panose="020B0604020202020204" pitchFamily="34" charset="0"/>
              </a:rPr>
              <a:t>Survivability </a:t>
            </a:r>
          </a:p>
        </p:txBody>
      </p:sp>
      <p:sp>
        <p:nvSpPr>
          <p:cNvPr id="1034" name="TextBox 1033">
            <a:extLst>
              <a:ext uri="{FF2B5EF4-FFF2-40B4-BE49-F238E27FC236}">
                <a16:creationId xmlns:a16="http://schemas.microsoft.com/office/drawing/2014/main" id="{CA4C2756-FEA7-8474-E72C-51323B6EF390}"/>
              </a:ext>
            </a:extLst>
          </p:cNvPr>
          <p:cNvSpPr txBox="1"/>
          <p:nvPr/>
        </p:nvSpPr>
        <p:spPr>
          <a:xfrm>
            <a:off x="5913403" y="4564907"/>
            <a:ext cx="2933950" cy="1438494"/>
          </a:xfrm>
          <a:prstGeom prst="rect">
            <a:avLst/>
          </a:prstGeom>
          <a:gradFill>
            <a:gsLst>
              <a:gs pos="0">
                <a:schemeClr val="tx1">
                  <a:alpha val="0"/>
                </a:schemeClr>
              </a:gs>
              <a:gs pos="50000">
                <a:srgbClr val="2A2B2E"/>
              </a:gs>
              <a:gs pos="100000">
                <a:schemeClr val="tx1">
                  <a:alpha val="50000"/>
                </a:schemeClr>
              </a:gs>
            </a:gsLst>
            <a:lin ang="5400000" scaled="0"/>
          </a:gradFill>
        </p:spPr>
        <p:txBody>
          <a:bodyPr wrap="square" rtlCol="0">
            <a:noAutofit/>
          </a:bodyPr>
          <a:lstStyle/>
          <a:p>
            <a:pPr algn="ctr"/>
            <a:r>
              <a:rPr lang="en-US" sz="3200" b="1">
                <a:solidFill>
                  <a:schemeClr val="bg1"/>
                </a:solidFill>
                <a:latin typeface="Arial" panose="020B0604020202020204" pitchFamily="34" charset="0"/>
                <a:cs typeface="Arial" panose="020B0604020202020204" pitchFamily="34" charset="0"/>
              </a:rPr>
              <a:t>Mitigate the Walker Dip</a:t>
            </a:r>
          </a:p>
        </p:txBody>
      </p:sp>
    </p:spTree>
    <p:extLst>
      <p:ext uri="{BB962C8B-B14F-4D97-AF65-F5344CB8AC3E}">
        <p14:creationId xmlns:p14="http://schemas.microsoft.com/office/powerpoint/2010/main" val="870923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1B1E5A-9B56-5365-439E-F57A978DBE2D}"/>
              </a:ext>
            </a:extLst>
          </p:cNvPr>
          <p:cNvSpPr>
            <a:spLocks noGrp="1"/>
          </p:cNvSpPr>
          <p:nvPr>
            <p:ph type="body" sz="quarter" idx="12"/>
          </p:nvPr>
        </p:nvSpPr>
        <p:spPr>
          <a:xfrm>
            <a:off x="0" y="748480"/>
            <a:ext cx="12191999" cy="5095569"/>
          </a:xfrm>
        </p:spPr>
        <p:txBody>
          <a:bodyPr/>
          <a:lstStyle/>
          <a:p>
            <a:pPr>
              <a:lnSpc>
                <a:spcPct val="100000"/>
              </a:lnSpc>
            </a:pPr>
            <a:r>
              <a:rPr lang="en-US"/>
              <a:t>Large Scale Combat Operations:  World War 2 Scale with Modern Lethality </a:t>
            </a:r>
            <a:endParaRPr lang="en-US" b="1"/>
          </a:p>
          <a:p>
            <a:pPr>
              <a:lnSpc>
                <a:spcPct val="100000"/>
              </a:lnSpc>
            </a:pPr>
            <a:r>
              <a:rPr lang="en-US" b="1">
                <a:solidFill>
                  <a:schemeClr val="accent3"/>
                </a:solidFill>
              </a:rPr>
              <a:t>Lack of air superiority requires prolonged field </a:t>
            </a:r>
          </a:p>
          <a:p>
            <a:pPr>
              <a:lnSpc>
                <a:spcPct val="100000"/>
              </a:lnSpc>
            </a:pPr>
            <a:r>
              <a:rPr lang="en-US" b="1">
                <a:solidFill>
                  <a:schemeClr val="accent3"/>
                </a:solidFill>
              </a:rPr>
              <a:t>Complex triage and crisis standards of care </a:t>
            </a:r>
          </a:p>
          <a:p>
            <a:pPr>
              <a:lnSpc>
                <a:spcPct val="100000"/>
              </a:lnSpc>
            </a:pPr>
            <a:r>
              <a:rPr lang="en-US" b="1">
                <a:solidFill>
                  <a:schemeClr val="accent3"/>
                </a:solidFill>
              </a:rPr>
              <a:t>Overwhelming casualty numbers</a:t>
            </a:r>
          </a:p>
          <a:p>
            <a:pPr>
              <a:lnSpc>
                <a:spcPct val="100000"/>
              </a:lnSpc>
            </a:pPr>
            <a:r>
              <a:rPr lang="en-US" b="1">
                <a:solidFill>
                  <a:schemeClr val="accent3"/>
                </a:solidFill>
              </a:rPr>
              <a:t>Supply Chain shortfalls </a:t>
            </a:r>
          </a:p>
          <a:p>
            <a:pPr>
              <a:lnSpc>
                <a:spcPct val="100000"/>
              </a:lnSpc>
            </a:pPr>
            <a:endParaRPr lang="en-US">
              <a:solidFill>
                <a:schemeClr val="accent3"/>
              </a:solidFill>
            </a:endParaRPr>
          </a:p>
          <a:p>
            <a:pPr>
              <a:lnSpc>
                <a:spcPct val="100000"/>
              </a:lnSpc>
            </a:pPr>
            <a:endParaRPr lang="en-US">
              <a:solidFill>
                <a:schemeClr val="accent3"/>
              </a:solidFill>
            </a:endParaRPr>
          </a:p>
          <a:p>
            <a:pPr>
              <a:lnSpc>
                <a:spcPct val="100000"/>
              </a:lnSpc>
            </a:pPr>
            <a:endParaRPr lang="en-US">
              <a:solidFill>
                <a:schemeClr val="accent3"/>
              </a:solidFill>
            </a:endParaRPr>
          </a:p>
        </p:txBody>
      </p:sp>
      <p:sp>
        <p:nvSpPr>
          <p:cNvPr id="3" name="TextBox 2">
            <a:extLst>
              <a:ext uri="{FF2B5EF4-FFF2-40B4-BE49-F238E27FC236}">
                <a16:creationId xmlns:a16="http://schemas.microsoft.com/office/drawing/2014/main" id="{F638F915-3873-0834-FAFA-00F5E570D639}"/>
              </a:ext>
            </a:extLst>
          </p:cNvPr>
          <p:cNvSpPr txBox="1"/>
          <p:nvPr/>
        </p:nvSpPr>
        <p:spPr>
          <a:xfrm>
            <a:off x="915924" y="5976646"/>
            <a:ext cx="10360152" cy="1014089"/>
          </a:xfrm>
          <a:prstGeom prst="rect">
            <a:avLst/>
          </a:prstGeom>
          <a:noFill/>
        </p:spPr>
        <p:txBody>
          <a:bodyPr wrap="square" rtlCol="0">
            <a:noAutofit/>
          </a:bodyPr>
          <a:lstStyle/>
          <a:p>
            <a:pPr>
              <a:spcAft>
                <a:spcPts val="600"/>
              </a:spcAft>
            </a:pPr>
            <a:r>
              <a:rPr lang="en-US" sz="1200" b="0" i="0" err="1">
                <a:solidFill>
                  <a:srgbClr val="353535"/>
                </a:solidFill>
                <a:effectLst/>
                <a:highlight>
                  <a:srgbClr val="FFFFFF"/>
                </a:highlight>
                <a:latin typeface="Fira Sans" panose="020B0503050000020004" pitchFamily="34" charset="0"/>
              </a:rPr>
              <a:t>Remondelli</a:t>
            </a:r>
            <a:r>
              <a:rPr lang="en-US" sz="1200" b="0" i="0">
                <a:solidFill>
                  <a:srgbClr val="353535"/>
                </a:solidFill>
                <a:effectLst/>
                <a:highlight>
                  <a:srgbClr val="FFFFFF"/>
                </a:highlight>
                <a:latin typeface="Fira Sans" panose="020B0503050000020004" pitchFamily="34" charset="0"/>
              </a:rPr>
              <a:t>, Mason H.; Remick, Kyle N. MD; Shackelford, Stacy A. MD; Gurney, Jennifer M. MD; Pamplin, Jeremy C.; Polk, Travis M. MD; Potter, Benjamin K. MD; Holt, Danielle B. MD. Casualty care implications of large-scale combat operations. Journal of Trauma and Acute Care Surgery 95(2S):p S180-S184, August 2023. | DOI: 10.1097/TA.0000000000004063</a:t>
            </a:r>
            <a:endParaRPr lang="en-US" sz="1200">
              <a:solidFill>
                <a:srgbClr val="9EA2A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8094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1B1E5A-9B56-5365-439E-F57A978DBE2D}"/>
              </a:ext>
            </a:extLst>
          </p:cNvPr>
          <p:cNvSpPr>
            <a:spLocks noGrp="1"/>
          </p:cNvSpPr>
          <p:nvPr>
            <p:ph type="body" sz="quarter" idx="12"/>
          </p:nvPr>
        </p:nvSpPr>
        <p:spPr>
          <a:xfrm>
            <a:off x="0" y="748480"/>
            <a:ext cx="12191999" cy="5095569"/>
          </a:xfrm>
        </p:spPr>
        <p:txBody>
          <a:bodyPr/>
          <a:lstStyle/>
          <a:p>
            <a:pPr>
              <a:lnSpc>
                <a:spcPct val="100000"/>
              </a:lnSpc>
            </a:pPr>
            <a:r>
              <a:rPr lang="en-US" b="1">
                <a:solidFill>
                  <a:schemeClr val="accent3"/>
                </a:solidFill>
              </a:rPr>
              <a:t>Of injured 9/11 veterans:</a:t>
            </a:r>
            <a:endParaRPr lang="en-US" b="1"/>
          </a:p>
          <a:p>
            <a:pPr>
              <a:lnSpc>
                <a:spcPct val="100000"/>
              </a:lnSpc>
            </a:pPr>
            <a:r>
              <a:rPr lang="en-US" sz="6600" b="1"/>
              <a:t>94%</a:t>
            </a:r>
            <a:r>
              <a:rPr lang="en-US" sz="7200" b="1"/>
              <a:t> </a:t>
            </a:r>
            <a:r>
              <a:rPr lang="en-US" b="1">
                <a:solidFill>
                  <a:schemeClr val="accent3"/>
                </a:solidFill>
              </a:rPr>
              <a:t>e</a:t>
            </a:r>
            <a:r>
              <a:rPr lang="en-US">
                <a:solidFill>
                  <a:schemeClr val="accent3"/>
                </a:solidFill>
              </a:rPr>
              <a:t>xperienced </a:t>
            </a:r>
            <a:r>
              <a:rPr lang="en-US" b="1">
                <a:solidFill>
                  <a:schemeClr val="accent3"/>
                </a:solidFill>
              </a:rPr>
              <a:t>severe physical injuries </a:t>
            </a:r>
          </a:p>
          <a:p>
            <a:pPr>
              <a:lnSpc>
                <a:spcPct val="100000"/>
              </a:lnSpc>
            </a:pPr>
            <a:r>
              <a:rPr lang="en-US" sz="6600" b="1"/>
              <a:t>91%</a:t>
            </a:r>
            <a:r>
              <a:rPr lang="en-US" sz="7200" b="1"/>
              <a:t> </a:t>
            </a:r>
            <a:r>
              <a:rPr lang="en-US"/>
              <a:t> </a:t>
            </a:r>
            <a:r>
              <a:rPr lang="en-US">
                <a:solidFill>
                  <a:schemeClr val="accent3"/>
                </a:solidFill>
              </a:rPr>
              <a:t>live with </a:t>
            </a:r>
            <a:r>
              <a:rPr lang="en-US" b="1">
                <a:solidFill>
                  <a:schemeClr val="accent3"/>
                </a:solidFill>
              </a:rPr>
              <a:t>severe mental health conditions</a:t>
            </a:r>
            <a:r>
              <a:rPr lang="en-US">
                <a:solidFill>
                  <a:schemeClr val="accent3"/>
                </a:solidFill>
              </a:rPr>
              <a:t> </a:t>
            </a:r>
          </a:p>
          <a:p>
            <a:r>
              <a:rPr lang="en-US" sz="6600" b="1"/>
              <a:t>35%</a:t>
            </a:r>
            <a:r>
              <a:rPr lang="en-US" sz="7200" b="1"/>
              <a:t>  </a:t>
            </a:r>
            <a:r>
              <a:rPr lang="en-US">
                <a:solidFill>
                  <a:schemeClr val="accent3"/>
                </a:solidFill>
              </a:rPr>
              <a:t>incurred </a:t>
            </a:r>
            <a:r>
              <a:rPr lang="en-US" b="1">
                <a:solidFill>
                  <a:schemeClr val="accent3"/>
                </a:solidFill>
              </a:rPr>
              <a:t>Traumatic Brain Injuries</a:t>
            </a:r>
          </a:p>
          <a:p>
            <a:pPr>
              <a:lnSpc>
                <a:spcPct val="100000"/>
              </a:lnSpc>
            </a:pPr>
            <a:endParaRPr lang="en-US">
              <a:solidFill>
                <a:schemeClr val="accent3"/>
              </a:solidFill>
            </a:endParaRPr>
          </a:p>
          <a:p>
            <a:pPr>
              <a:lnSpc>
                <a:spcPct val="100000"/>
              </a:lnSpc>
            </a:pPr>
            <a:endParaRPr lang="en-US">
              <a:solidFill>
                <a:schemeClr val="accent3"/>
              </a:solidFill>
            </a:endParaRPr>
          </a:p>
          <a:p>
            <a:pPr>
              <a:lnSpc>
                <a:spcPct val="100000"/>
              </a:lnSpc>
            </a:pPr>
            <a:endParaRPr lang="en-US">
              <a:solidFill>
                <a:schemeClr val="accent3"/>
              </a:solidFill>
            </a:endParaRPr>
          </a:p>
        </p:txBody>
      </p:sp>
      <p:sp>
        <p:nvSpPr>
          <p:cNvPr id="3" name="TextBox 2">
            <a:extLst>
              <a:ext uri="{FF2B5EF4-FFF2-40B4-BE49-F238E27FC236}">
                <a16:creationId xmlns:a16="http://schemas.microsoft.com/office/drawing/2014/main" id="{F638F915-3873-0834-FAFA-00F5E570D639}"/>
              </a:ext>
            </a:extLst>
          </p:cNvPr>
          <p:cNvSpPr txBox="1"/>
          <p:nvPr/>
        </p:nvSpPr>
        <p:spPr>
          <a:xfrm>
            <a:off x="915924" y="5976646"/>
            <a:ext cx="10360152" cy="1014089"/>
          </a:xfrm>
          <a:prstGeom prst="rect">
            <a:avLst/>
          </a:prstGeom>
          <a:noFill/>
        </p:spPr>
        <p:txBody>
          <a:bodyPr wrap="square" rtlCol="0">
            <a:noAutofit/>
          </a:bodyPr>
          <a:lstStyle/>
          <a:p>
            <a:pPr>
              <a:spcAft>
                <a:spcPts val="600"/>
              </a:spcAft>
            </a:pPr>
            <a:r>
              <a:rPr lang="en-US" sz="1200">
                <a:solidFill>
                  <a:srgbClr val="9EA2A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/data-sheets/2021/2021-National-Veteran-Suicide-Prevention-Annual-Report-FINAL-9-8-21.pdf</a:t>
            </a:r>
            <a:r>
              <a:rPr lang="en-US" sz="1200">
                <a:solidFill>
                  <a:srgbClr val="9EA2A2"/>
                </a:solidFill>
                <a:latin typeface="Arial" panose="020B0604020202020204" pitchFamily="34" charset="0"/>
                <a:cs typeface="Arial" panose="020B0604020202020204" pitchFamily="34" charset="0"/>
              </a:rPr>
              <a:t> </a:t>
            </a:r>
          </a:p>
          <a:p>
            <a:pPr>
              <a:spcAft>
                <a:spcPts val="600"/>
              </a:spcAft>
            </a:pPr>
            <a:r>
              <a:rPr lang="en-US" sz="1200">
                <a:solidFill>
                  <a:srgbClr val="9EA2A2"/>
                </a:solidFill>
                <a:latin typeface="Arial" panose="020B0604020202020204" pitchFamily="34" charset="0"/>
                <a:cs typeface="Arial" panose="020B0604020202020204" pitchFamily="34" charset="0"/>
              </a:rPr>
              <a:t>https://</a:t>
            </a:r>
            <a:r>
              <a:rPr lang="en-US" sz="1200" err="1">
                <a:solidFill>
                  <a:srgbClr val="9EA2A2"/>
                </a:solidFill>
                <a:latin typeface="Arial" panose="020B0604020202020204" pitchFamily="34" charset="0"/>
                <a:cs typeface="Arial" panose="020B0604020202020204" pitchFamily="34" charset="0"/>
              </a:rPr>
              <a:t>www.woundedwarriorproject.org</a:t>
            </a:r>
            <a:r>
              <a:rPr lang="en-US" sz="1200">
                <a:solidFill>
                  <a:srgbClr val="9EA2A2"/>
                </a:solidFill>
                <a:latin typeface="Arial" panose="020B0604020202020204" pitchFamily="34" charset="0"/>
                <a:cs typeface="Arial" panose="020B0604020202020204" pitchFamily="34" charset="0"/>
              </a:rPr>
              <a:t>/media/ixqbka3q/2021-executive-summary.pdf</a:t>
            </a:r>
          </a:p>
          <a:p>
            <a:pPr>
              <a:spcAft>
                <a:spcPts val="600"/>
              </a:spcAft>
            </a:pPr>
            <a:endParaRPr lang="en-US" sz="1200">
              <a:solidFill>
                <a:srgbClr val="9EA2A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104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A9FF1-2C05-0A69-2E8B-CF40324FF15A}"/>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E4234171-65F9-FC2C-EA9E-FD3BBC323FEF}"/>
              </a:ext>
            </a:extLst>
          </p:cNvPr>
          <p:cNvSpPr>
            <a:spLocks noGrp="1"/>
          </p:cNvSpPr>
          <p:nvPr>
            <p:ph type="ctrTitle"/>
          </p:nvPr>
        </p:nvSpPr>
        <p:spPr>
          <a:xfrm>
            <a:off x="914399" y="1943100"/>
            <a:ext cx="10360152" cy="2286000"/>
          </a:xfrm>
        </p:spPr>
        <p:txBody>
          <a:bodyPr>
            <a:normAutofit fontScale="90000"/>
          </a:bodyPr>
          <a:lstStyle/>
          <a:p>
            <a:r>
              <a:rPr lang="en-US">
                <a:solidFill>
                  <a:schemeClr val="bg1"/>
                </a:solidFill>
              </a:rPr>
              <a:t>But we have an </a:t>
            </a:r>
            <a:br>
              <a:rPr lang="en-US">
                <a:solidFill>
                  <a:schemeClr val="bg1"/>
                </a:solidFill>
              </a:rPr>
            </a:br>
            <a:r>
              <a:rPr lang="en-US" b="1">
                <a:solidFill>
                  <a:schemeClr val="bg1"/>
                </a:solidFill>
              </a:rPr>
              <a:t>opportunity</a:t>
            </a:r>
            <a:r>
              <a:rPr lang="en-US">
                <a:solidFill>
                  <a:schemeClr val="bg1"/>
                </a:solidFill>
              </a:rPr>
              <a:t> to help each other.</a:t>
            </a:r>
          </a:p>
        </p:txBody>
      </p:sp>
      <p:sp>
        <p:nvSpPr>
          <p:cNvPr id="4" name="TextBox 3">
            <a:extLst>
              <a:ext uri="{FF2B5EF4-FFF2-40B4-BE49-F238E27FC236}">
                <a16:creationId xmlns:a16="http://schemas.microsoft.com/office/drawing/2014/main" id="{7AEBBA02-3734-F0E1-9A87-388406827E26}"/>
              </a:ext>
            </a:extLst>
          </p:cNvPr>
          <p:cNvSpPr txBox="1"/>
          <p:nvPr/>
        </p:nvSpPr>
        <p:spPr>
          <a:xfrm>
            <a:off x="914399" y="6172200"/>
            <a:ext cx="10360151" cy="685800"/>
          </a:xfrm>
          <a:prstGeom prst="rect">
            <a:avLst/>
          </a:prstGeom>
          <a:noFill/>
        </p:spPr>
        <p:txBody>
          <a:bodyPr wrap="square" rtlCol="0">
            <a:noAutofit/>
          </a:bodyPr>
          <a:lstStyle/>
          <a:p>
            <a:r>
              <a:rPr lang="en-US" sz="1200">
                <a:solidFill>
                  <a:srgbClr val="9EA2A2"/>
                </a:solidFill>
                <a:latin typeface="Arial" panose="020B0604020202020204" pitchFamily="34" charset="0"/>
                <a:cs typeface="Arial" panose="020B0604020202020204" pitchFamily="34" charset="0"/>
              </a:rPr>
              <a:t>U.S. Navy photo by Mass Communication Specialist 2nd Class Sara Eshleman, courtesy of </a:t>
            </a:r>
            <a:r>
              <a:rPr lang="en-US" sz="1200">
                <a:solidFill>
                  <a:srgbClr val="9EA2A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 Navy Medicine</a:t>
            </a:r>
            <a:r>
              <a:rPr lang="en-US" sz="1200">
                <a:solidFill>
                  <a:srgbClr val="9EA2A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57183697"/>
      </p:ext>
    </p:extLst>
  </p:cSld>
  <p:clrMapOvr>
    <a:masterClrMapping/>
  </p:clrMapOvr>
</p:sld>
</file>

<file path=ppt/theme/theme1.xml><?xml version="1.0" encoding="utf-8"?>
<a:theme xmlns:a="http://schemas.openxmlformats.org/drawingml/2006/main" name="Office Theme">
  <a:themeElements>
    <a:clrScheme name="Custom 5">
      <a:dk1>
        <a:srgbClr val="2A2B2E"/>
      </a:dk1>
      <a:lt1>
        <a:sysClr val="window" lastClr="FFFFFF"/>
      </a:lt1>
      <a:dk2>
        <a:srgbClr val="284734"/>
      </a:dk2>
      <a:lt2>
        <a:srgbClr val="E3EBE4"/>
      </a:lt2>
      <a:accent1>
        <a:srgbClr val="52796F"/>
      </a:accent1>
      <a:accent2>
        <a:srgbClr val="6EA171"/>
      </a:accent2>
      <a:accent3>
        <a:srgbClr val="A5BBA8"/>
      </a:accent3>
      <a:accent4>
        <a:srgbClr val="8B6F4E"/>
      </a:accent4>
      <a:accent5>
        <a:srgbClr val="B9975B"/>
      </a:accent5>
      <a:accent6>
        <a:srgbClr val="E1D798"/>
      </a:accent6>
      <a:hlink>
        <a:srgbClr val="6EA171"/>
      </a:hlink>
      <a:folHlink>
        <a:srgbClr val="6C78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1833</Words>
  <Application>Microsoft Office PowerPoint</Application>
  <PresentationFormat>Widescreen</PresentationFormat>
  <Paragraphs>211</Paragraphs>
  <Slides>28</Slides>
  <Notes>21</Notes>
  <HiddenSlides>3</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Civilian and military medicine face many challenges</vt:lpstr>
      <vt:lpstr>Disclosure</vt:lpstr>
      <vt:lpstr>PowerPoint Presentation</vt:lpstr>
      <vt:lpstr>PowerPoint Presentation</vt:lpstr>
      <vt:lpstr>PowerPoint Presentation</vt:lpstr>
      <vt:lpstr>Wartime Medical Lessons are  Learned, Lost &amp; Relearned Over Time:  The Walker Dip </vt:lpstr>
      <vt:lpstr>PowerPoint Presentation</vt:lpstr>
      <vt:lpstr>PowerPoint Presentation</vt:lpstr>
      <vt:lpstr>But we have an  opportunity to help each other.</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Pilot Programs</vt:lpstr>
      <vt:lpstr>PowerPoint Presentation</vt:lpstr>
      <vt:lpstr>PowerPoint Presentation</vt:lpstr>
      <vt:lpstr> ReBlast: Identify Diagnostic Biomarkers of brain injury with repeated Blast Injury   </vt:lpstr>
      <vt:lpstr> Ultrasound Guided Handheld Device for Femoral Vascular Access: MGH &amp; MIT LL Expert Physician, Porcine Testing </vt:lpstr>
      <vt:lpstr>What’s next?</vt:lpstr>
      <vt:lpstr>PowerPoint Presentation</vt:lpstr>
      <vt:lpstr>  </vt:lpstr>
      <vt:lpstr>PowerPoint Presentation</vt:lpstr>
      <vt:lpstr>PowerPoint Presentation</vt:lpstr>
      <vt:lpstr>Second Pilot Program:  Military 2 Medicine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Staples</dc:creator>
  <cp:lastModifiedBy>Rockoff, Lauren</cp:lastModifiedBy>
  <cp:revision>9</cp:revision>
  <dcterms:created xsi:type="dcterms:W3CDTF">2022-10-03T15:32:40Z</dcterms:created>
  <dcterms:modified xsi:type="dcterms:W3CDTF">2024-08-23T20:47:06Z</dcterms:modified>
</cp:coreProperties>
</file>