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10400" cy="92964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B1"/>
    <a:srgbClr val="F26649"/>
    <a:srgbClr val="00446B"/>
    <a:srgbClr val="FF6600"/>
    <a:srgbClr val="007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AA2E6D57-3CCA-4FAC-A2A9-150E5CD28742}" type="datetimeFigureOut">
              <a:rPr lang="en-US" smtClean="0"/>
              <a:t>8/28/2024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6868CB80-14D1-43EC-B6FD-77789962FE68}" type="slidenum">
              <a:rPr lang="en-US" smtClean="0"/>
              <a:t>‹#›</a:t>
            </a:fld>
            <a:endParaRPr lang="en-US" dirty="0"/>
          </a:p>
        </p:txBody>
      </p:sp>
    </p:spTree>
    <p:extLst>
      <p:ext uri="{BB962C8B-B14F-4D97-AF65-F5344CB8AC3E}">
        <p14:creationId xmlns:p14="http://schemas.microsoft.com/office/powerpoint/2010/main" val="121571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68CB80-14D1-43EC-B6FD-77789962FE68}" type="slidenum">
              <a:rPr lang="en-US" smtClean="0"/>
              <a:t>1</a:t>
            </a:fld>
            <a:endParaRPr lang="en-US" dirty="0"/>
          </a:p>
        </p:txBody>
      </p:sp>
    </p:spTree>
    <p:extLst>
      <p:ext uri="{BB962C8B-B14F-4D97-AF65-F5344CB8AC3E}">
        <p14:creationId xmlns:p14="http://schemas.microsoft.com/office/powerpoint/2010/main" val="372620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04906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95036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29544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20243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92629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62150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71819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77772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02356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139496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429334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6FD6A-85CF-4EFD-B3B5-1E66CA88AE68}" type="datetimeFigureOut">
              <a:rPr lang="en-US" smtClean="0"/>
              <a:t>8/28/2024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419D7-C73C-4751-82C1-239B99C20D53}" type="slidenum">
              <a:rPr lang="en-US" smtClean="0"/>
              <a:t>‹#›</a:t>
            </a:fld>
            <a:endParaRPr lang="en-US" dirty="0"/>
          </a:p>
        </p:txBody>
      </p:sp>
    </p:spTree>
    <p:extLst>
      <p:ext uri="{BB962C8B-B14F-4D97-AF65-F5344CB8AC3E}">
        <p14:creationId xmlns:p14="http://schemas.microsoft.com/office/powerpoint/2010/main" val="158178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ms.mghcme.org/lms.homebase.org/BrainHealthSummit2024Virtual"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
          </a:xfrm>
          <a:prstGeom prst="rect">
            <a:avLst/>
          </a:prstGeom>
          <a:solidFill>
            <a:srgbClr val="008B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0" y="76200"/>
            <a:ext cx="9144000" cy="584775"/>
          </a:xfrm>
          <a:prstGeom prst="rect">
            <a:avLst/>
          </a:prstGeom>
          <a:solidFill>
            <a:srgbClr val="008BB1"/>
          </a:solid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Three</a:t>
            </a:r>
            <a:r>
              <a:rPr lang="en-US" sz="3200"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 </a:t>
            </a:r>
            <a:r>
              <a:rPr lang="en-US" sz="2200"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Steps to Claiming your </a:t>
            </a:r>
            <a:r>
              <a:rPr lang="en-US" sz="3200" b="1"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CME Credit…</a:t>
            </a:r>
          </a:p>
        </p:txBody>
      </p:sp>
      <p:sp>
        <p:nvSpPr>
          <p:cNvPr id="23" name="TextBox 22"/>
          <p:cNvSpPr txBox="1"/>
          <p:nvPr/>
        </p:nvSpPr>
        <p:spPr>
          <a:xfrm>
            <a:off x="6888855" y="3838062"/>
            <a:ext cx="2299488" cy="2492990"/>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3: </a:t>
            </a:r>
            <a:r>
              <a:rPr lang="en-US" sz="1200" dirty="0">
                <a:latin typeface="Arial" panose="020B0604020202020204" pitchFamily="34" charset="0"/>
                <a:cs typeface="Arial" panose="020B0604020202020204" pitchFamily="34" charset="0"/>
              </a:rPr>
              <a:t>Click on the ‘</a:t>
            </a:r>
            <a:r>
              <a:rPr lang="en-US" sz="1200" b="1" dirty="0">
                <a:solidFill>
                  <a:srgbClr val="008BB1"/>
                </a:solidFill>
                <a:latin typeface="Arial" panose="020B0604020202020204" pitchFamily="34" charset="0"/>
                <a:cs typeface="Arial" panose="020B0604020202020204" pitchFamily="34" charset="0"/>
              </a:rPr>
              <a:t>Evaluation</a:t>
            </a:r>
            <a:r>
              <a:rPr lang="en-US" sz="1200" dirty="0">
                <a:latin typeface="Arial" panose="020B0604020202020204" pitchFamily="34" charset="0"/>
                <a:cs typeface="Arial" panose="020B0604020202020204" pitchFamily="34" charset="0"/>
              </a:rPr>
              <a:t>’ button. Once you have completed your evaluation, and attested to the number of sessions you attended, your certificate will be generated.  You should claim only the credit commensurate with the extent of your participation in the activity. Complete the evaluation and claim your credit by: </a:t>
            </a:r>
          </a:p>
          <a:p>
            <a:r>
              <a:rPr lang="en-US" sz="1200" b="1" u="sng" dirty="0">
                <a:solidFill>
                  <a:srgbClr val="FF0000"/>
                </a:solidFill>
                <a:latin typeface="Arial" panose="020B0604020202020204" pitchFamily="34" charset="0"/>
                <a:cs typeface="Arial" panose="020B0604020202020204" pitchFamily="34" charset="0"/>
              </a:rPr>
              <a:t>October 12, 2024</a:t>
            </a:r>
            <a:endParaRPr lang="en-US" sz="1200" dirty="0">
              <a:latin typeface="Arial" panose="020B0604020202020204" pitchFamily="34" charset="0"/>
              <a:cs typeface="Arial" panose="020B0604020202020204" pitchFamily="34" charset="0"/>
            </a:endParaRPr>
          </a:p>
        </p:txBody>
      </p:sp>
      <p:sp>
        <p:nvSpPr>
          <p:cNvPr id="7" name="TextBox 6"/>
          <p:cNvSpPr txBox="1"/>
          <p:nvPr/>
        </p:nvSpPr>
        <p:spPr>
          <a:xfrm>
            <a:off x="222001" y="3581400"/>
            <a:ext cx="3184533" cy="1015663"/>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Visit  </a:t>
            </a:r>
            <a:r>
              <a:rPr lang="en-US" sz="1200" dirty="0">
                <a:latin typeface="Arial" panose="020B0604020202020204" pitchFamily="34" charset="0"/>
                <a:cs typeface="Arial" panose="020B0604020202020204" pitchFamily="34" charset="0"/>
                <a:hlinkClick r:id="rId3"/>
              </a:rPr>
              <a:t>https://lms.mghcme.org/lms.homebase.org/BrainHealthSummit2024Virtual</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and click on the </a:t>
            </a:r>
            <a:r>
              <a:rPr lang="en-US" sz="1200" b="1" dirty="0">
                <a:solidFill>
                  <a:srgbClr val="008BB1"/>
                </a:solidFill>
                <a:latin typeface="Arial" panose="020B0604020202020204" pitchFamily="34" charset="0"/>
                <a:cs typeface="Arial" panose="020B0604020202020204" pitchFamily="34" charset="0"/>
              </a:rPr>
              <a:t>Register/Take Course </a:t>
            </a:r>
            <a:r>
              <a:rPr lang="en-US" sz="1200" dirty="0">
                <a:latin typeface="Arial" panose="020B0604020202020204" pitchFamily="34" charset="0"/>
                <a:cs typeface="Arial" panose="020B0604020202020204" pitchFamily="34" charset="0"/>
              </a:rPr>
              <a:t>button.</a:t>
            </a:r>
          </a:p>
        </p:txBody>
      </p:sp>
      <p:sp>
        <p:nvSpPr>
          <p:cNvPr id="30" name="TextBox 29"/>
          <p:cNvSpPr txBox="1"/>
          <p:nvPr/>
        </p:nvSpPr>
        <p:spPr>
          <a:xfrm>
            <a:off x="3534829" y="3581400"/>
            <a:ext cx="2952882" cy="138499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Enter your ‘</a:t>
            </a:r>
            <a:r>
              <a:rPr lang="en-US" sz="1200" b="1" dirty="0">
                <a:solidFill>
                  <a:srgbClr val="008BB1"/>
                </a:solidFill>
                <a:latin typeface="Arial" panose="020B0604020202020204" pitchFamily="34" charset="0"/>
                <a:cs typeface="Arial" panose="020B0604020202020204" pitchFamily="34" charset="0"/>
              </a:rPr>
              <a:t>Academy Login</a:t>
            </a:r>
            <a:r>
              <a:rPr lang="en-US" sz="1200" dirty="0">
                <a:latin typeface="Arial" panose="020B0604020202020204" pitchFamily="34" charset="0"/>
                <a:cs typeface="Arial" panose="020B0604020202020204" pitchFamily="34" charset="0"/>
              </a:rPr>
              <a:t>’</a:t>
            </a:r>
            <a:r>
              <a:rPr lang="en-US" sz="1200" dirty="0">
                <a:solidFill>
                  <a:srgbClr val="FF0000"/>
                </a:solidFill>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username</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password</a:t>
            </a:r>
            <a:r>
              <a:rPr lang="en-US" sz="1200" dirty="0">
                <a:latin typeface="Arial" panose="020B0604020202020204" pitchFamily="34" charset="0"/>
                <a:cs typeface="Arial" panose="020B0604020202020204" pitchFamily="34" charset="0"/>
              </a:rPr>
              <a:t> then click the ‘</a:t>
            </a:r>
            <a:r>
              <a:rPr lang="en-US" sz="1200" b="1" dirty="0">
                <a:solidFill>
                  <a:srgbClr val="F26649"/>
                </a:solidFill>
                <a:latin typeface="Arial" panose="020B0604020202020204" pitchFamily="34" charset="0"/>
                <a:cs typeface="Arial" panose="020B0604020202020204" pitchFamily="34" charset="0"/>
              </a:rPr>
              <a:t>Login</a:t>
            </a:r>
            <a:r>
              <a:rPr lang="en-US" sz="1200" dirty="0">
                <a:latin typeface="Arial" panose="020B0604020202020204" pitchFamily="34" charset="0"/>
                <a:cs typeface="Arial" panose="020B0604020202020204" pitchFamily="34" charset="0"/>
              </a:rPr>
              <a:t>’ button. </a:t>
            </a:r>
          </a:p>
          <a:p>
            <a:r>
              <a:rPr lang="en-US" sz="1200" i="1" dirty="0">
                <a:latin typeface="Arial" panose="020B0604020202020204" pitchFamily="34" charset="0"/>
                <a:cs typeface="Arial" panose="020B0604020202020204" pitchFamily="34" charset="0"/>
              </a:rPr>
              <a:t>If you have forgotten your password</a:t>
            </a:r>
            <a:r>
              <a:rPr lang="en-US" sz="1200" dirty="0">
                <a:latin typeface="Arial" panose="020B0604020202020204" pitchFamily="34" charset="0"/>
                <a:cs typeface="Arial" panose="020B0604020202020204" pitchFamily="34" charset="0"/>
              </a:rPr>
              <a:t>, please click the </a:t>
            </a:r>
            <a:r>
              <a:rPr lang="en-US" sz="1200" dirty="0">
                <a:solidFill>
                  <a:srgbClr val="002060"/>
                </a:solidFill>
                <a:latin typeface="Arial" panose="020B0604020202020204" pitchFamily="34" charset="0"/>
                <a:cs typeface="Arial" panose="020B0604020202020204" pitchFamily="34" charset="0"/>
              </a:rPr>
              <a:t>‘</a:t>
            </a:r>
            <a:r>
              <a:rPr lang="en-US" sz="1200" b="1" dirty="0">
                <a:solidFill>
                  <a:srgbClr val="F26649"/>
                </a:solidFill>
                <a:latin typeface="Arial" panose="020B0604020202020204" pitchFamily="34" charset="0"/>
                <a:cs typeface="Arial" panose="020B0604020202020204" pitchFamily="34" charset="0"/>
              </a:rPr>
              <a:t>Forgot Visitor Password</a:t>
            </a:r>
            <a:r>
              <a:rPr lang="en-US" sz="1200" dirty="0">
                <a:solidFill>
                  <a:srgbClr val="002060"/>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button. Once logged in, click on the blue Take Course</a:t>
            </a:r>
            <a:r>
              <a:rPr lang="en-US" sz="1200" b="1" dirty="0">
                <a:latin typeface="Arial" panose="020B0604020202020204" pitchFamily="34" charset="0"/>
                <a:cs typeface="Arial" panose="020B0604020202020204" pitchFamily="34" charset="0"/>
              </a:rPr>
              <a:t> button. </a:t>
            </a:r>
          </a:p>
        </p:txBody>
      </p:sp>
      <p:sp>
        <p:nvSpPr>
          <p:cNvPr id="29" name="Oval 28">
            <a:extLst>
              <a:ext uri="{FF2B5EF4-FFF2-40B4-BE49-F238E27FC236}">
                <a16:creationId xmlns:a16="http://schemas.microsoft.com/office/drawing/2014/main" id="{AE328198-85B3-4873-96BB-7F65824DCF23}"/>
              </a:ext>
            </a:extLst>
          </p:cNvPr>
          <p:cNvSpPr/>
          <p:nvPr/>
        </p:nvSpPr>
        <p:spPr>
          <a:xfrm>
            <a:off x="7397363" y="728719"/>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3</a:t>
            </a:r>
            <a:endParaRPr lang="en-US" dirty="0">
              <a:solidFill>
                <a:schemeClr val="tx1"/>
              </a:solidFill>
              <a:latin typeface="Arial Black" panose="020B0A04020102020204" pitchFamily="34" charset="0"/>
            </a:endParaRPr>
          </a:p>
        </p:txBody>
      </p:sp>
      <p:sp>
        <p:nvSpPr>
          <p:cNvPr id="26" name="Arrow: Right 25">
            <a:extLst>
              <a:ext uri="{FF2B5EF4-FFF2-40B4-BE49-F238E27FC236}">
                <a16:creationId xmlns:a16="http://schemas.microsoft.com/office/drawing/2014/main" id="{7A4666A4-5F83-4BD8-BA7C-51DC1B817802}"/>
              </a:ext>
            </a:extLst>
          </p:cNvPr>
          <p:cNvSpPr/>
          <p:nvPr/>
        </p:nvSpPr>
        <p:spPr>
          <a:xfrm>
            <a:off x="4469918" y="838200"/>
            <a:ext cx="2845281" cy="919355"/>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6AC4160-F744-470F-A935-C180E37699B3}"/>
              </a:ext>
            </a:extLst>
          </p:cNvPr>
          <p:cNvSpPr/>
          <p:nvPr/>
        </p:nvSpPr>
        <p:spPr>
          <a:xfrm>
            <a:off x="3640163" y="757563"/>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2</a:t>
            </a:r>
            <a:endParaRPr lang="en-US" dirty="0">
              <a:solidFill>
                <a:schemeClr val="tx1"/>
              </a:solidFill>
              <a:latin typeface="Arial Black" panose="020B0A04020102020204" pitchFamily="34" charset="0"/>
            </a:endParaRPr>
          </a:p>
        </p:txBody>
      </p:sp>
      <p:sp>
        <p:nvSpPr>
          <p:cNvPr id="11" name="Arrow: Right 10">
            <a:extLst>
              <a:ext uri="{FF2B5EF4-FFF2-40B4-BE49-F238E27FC236}">
                <a16:creationId xmlns:a16="http://schemas.microsoft.com/office/drawing/2014/main" id="{189708C6-4F68-4019-B628-10F05D39810D}"/>
              </a:ext>
            </a:extLst>
          </p:cNvPr>
          <p:cNvSpPr/>
          <p:nvPr/>
        </p:nvSpPr>
        <p:spPr>
          <a:xfrm>
            <a:off x="1164380" y="838943"/>
            <a:ext cx="2242154" cy="919355"/>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 name="Oval 19"/>
          <p:cNvSpPr/>
          <p:nvPr/>
        </p:nvSpPr>
        <p:spPr>
          <a:xfrm>
            <a:off x="287363" y="762001"/>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1</a:t>
            </a:r>
            <a:endParaRPr lang="en-US" dirty="0">
              <a:solidFill>
                <a:schemeClr val="tx1"/>
              </a:solidFill>
              <a:latin typeface="Arial Black" panose="020B0A04020102020204" pitchFamily="34" charset="0"/>
            </a:endParaRPr>
          </a:p>
        </p:txBody>
      </p:sp>
      <p:pic>
        <p:nvPicPr>
          <p:cNvPr id="12" name="Picture 11">
            <a:extLst>
              <a:ext uri="{FF2B5EF4-FFF2-40B4-BE49-F238E27FC236}">
                <a16:creationId xmlns:a16="http://schemas.microsoft.com/office/drawing/2014/main" id="{C0BDB5E1-87AE-426B-B2B4-260848AD3AFE}"/>
              </a:ext>
            </a:extLst>
          </p:cNvPr>
          <p:cNvPicPr>
            <a:picLocks noChangeAspect="1"/>
          </p:cNvPicPr>
          <p:nvPr/>
        </p:nvPicPr>
        <p:blipFill>
          <a:blip r:embed="rId4"/>
          <a:stretch>
            <a:fillRect/>
          </a:stretch>
        </p:blipFill>
        <p:spPr>
          <a:xfrm>
            <a:off x="3477561" y="2180639"/>
            <a:ext cx="3291840" cy="1248361"/>
          </a:xfrm>
          <a:prstGeom prst="rect">
            <a:avLst/>
          </a:prstGeom>
          <a:effectLst>
            <a:outerShdw blurRad="50800" dist="50800" dir="5400000" algn="ctr" rotWithShape="0">
              <a:schemeClr val="tx2"/>
            </a:outerShdw>
          </a:effectLst>
        </p:spPr>
      </p:pic>
      <p:sp>
        <p:nvSpPr>
          <p:cNvPr id="32" name="Rectangle 31"/>
          <p:cNvSpPr/>
          <p:nvPr/>
        </p:nvSpPr>
        <p:spPr>
          <a:xfrm>
            <a:off x="3456184" y="2731859"/>
            <a:ext cx="1198498" cy="620279"/>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159AFF63-46E0-4B37-9954-6B6D1CF12780}"/>
              </a:ext>
            </a:extLst>
          </p:cNvPr>
          <p:cNvPicPr>
            <a:picLocks noChangeAspect="1"/>
          </p:cNvPicPr>
          <p:nvPr/>
        </p:nvPicPr>
        <p:blipFill>
          <a:blip r:embed="rId5"/>
          <a:stretch>
            <a:fillRect/>
          </a:stretch>
        </p:blipFill>
        <p:spPr>
          <a:xfrm>
            <a:off x="6987039" y="2151876"/>
            <a:ext cx="2103120" cy="1429524"/>
          </a:xfrm>
          <a:prstGeom prst="rect">
            <a:avLst/>
          </a:prstGeom>
          <a:effectLst>
            <a:outerShdw blurRad="50800" dist="50800" dir="5400000" algn="ctr" rotWithShape="0">
              <a:schemeClr val="tx2"/>
            </a:outerShdw>
          </a:effectLst>
        </p:spPr>
      </p:pic>
      <p:sp>
        <p:nvSpPr>
          <p:cNvPr id="19" name="Oval 18"/>
          <p:cNvSpPr/>
          <p:nvPr/>
        </p:nvSpPr>
        <p:spPr>
          <a:xfrm>
            <a:off x="6976153" y="2509936"/>
            <a:ext cx="1013961" cy="321184"/>
          </a:xfrm>
          <a:prstGeom prst="ellipse">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364258" y="3110702"/>
            <a:ext cx="827908" cy="232556"/>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175318" y="2442438"/>
            <a:ext cx="536816" cy="260336"/>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8" name="Picture 7">
            <a:extLst>
              <a:ext uri="{FF2B5EF4-FFF2-40B4-BE49-F238E27FC236}">
                <a16:creationId xmlns:a16="http://schemas.microsoft.com/office/drawing/2014/main" id="{67CEFA11-8CFB-4C40-BA1F-F63ACE10BAE6}"/>
              </a:ext>
            </a:extLst>
          </p:cNvPr>
          <p:cNvPicPr>
            <a:picLocks noChangeAspect="1"/>
          </p:cNvPicPr>
          <p:nvPr/>
        </p:nvPicPr>
        <p:blipFill rotWithShape="1">
          <a:blip r:embed="rId6"/>
          <a:srcRect l="18798" t="19527" r="2797" b="6"/>
          <a:stretch/>
        </p:blipFill>
        <p:spPr bwMode="auto">
          <a:xfrm>
            <a:off x="380999" y="1906616"/>
            <a:ext cx="2878961" cy="1662114"/>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D527DB19-B286-09FB-306A-82A8435FEB88}"/>
              </a:ext>
            </a:extLst>
          </p:cNvPr>
          <p:cNvPicPr>
            <a:picLocks noChangeAspect="1"/>
          </p:cNvPicPr>
          <p:nvPr/>
        </p:nvPicPr>
        <p:blipFill rotWithShape="1">
          <a:blip r:embed="rId7"/>
          <a:srcRect l="4222" t="19678" r="4932" b="8887"/>
          <a:stretch/>
        </p:blipFill>
        <p:spPr bwMode="auto">
          <a:xfrm>
            <a:off x="3610355" y="5099744"/>
            <a:ext cx="2784801" cy="123130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6491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151</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Partners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McGee, Brendan</dc:creator>
  <cp:lastModifiedBy>Kim, Debora I.</cp:lastModifiedBy>
  <cp:revision>92</cp:revision>
  <cp:lastPrinted>2017-10-06T22:38:12Z</cp:lastPrinted>
  <dcterms:created xsi:type="dcterms:W3CDTF">2012-02-29T14:27:59Z</dcterms:created>
  <dcterms:modified xsi:type="dcterms:W3CDTF">2024-08-29T00:15:15Z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1721198151</vt:i4>
  </property>
  <property fmtid="{D5CDD505-2E9C-101B-9397-08002B2CF9AE}" pid="4" name="_EmailSubject">
    <vt:lpwstr>Autism - How to Claim Credit Form</vt:lpwstr>
  </property>
  <property fmtid="{D5CDD505-2E9C-101B-9397-08002B2CF9AE}" pid="5" name="_AuthorEmail">
    <vt:lpwstr>JPIMENTAL@PARTNERS.ORG</vt:lpwstr>
  </property>
  <property fmtid="{D5CDD505-2E9C-101B-9397-08002B2CF9AE}" pid="6" name="_AuthorEmailDisplayName">
    <vt:lpwstr>Pimental, Jane</vt:lpwstr>
  </property>
  <property fmtid="{D5CDD505-2E9C-101B-9397-08002B2CF9AE}" pid="7" name="ArticulateUseProject">
    <vt:lpwstr>1</vt:lpwstr>
  </property>
  <property fmtid="{D5CDD505-2E9C-101B-9397-08002B2CF9AE}" pid="8" name="ArticulatePath">
    <vt:lpwstr>R1_COLOR_1 pagerAnxiety credit claim</vt:lpwstr>
  </property>
  <property fmtid="{D5CDD505-2E9C-101B-9397-08002B2CF9AE}" pid="9" name="ArticulateGUID">
    <vt:lpwstr>38BA63CE-8750-431C-BDC5-31516B6FEFE6</vt:lpwstr>
  </property>
  <property fmtid="{D5CDD505-2E9C-101B-9397-08002B2CF9AE}" pid="10" name="ArticulateProjectFull">
    <vt:lpwstr>\\Dfa13\mghacdmy$\Programs\2013\2013 Psychopharmacology\Day Of\Psychopharm credit claim.ppta</vt:lpwstr>
  </property>
  <property fmtid="{D5CDD505-2E9C-101B-9397-08002B2CF9AE}" pid="11" name="_PreviousAdHocReviewCycleID">
    <vt:i4>-573530254</vt:i4>
  </property>
</Properties>
</file>