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50"/>
  </p:notes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2" r:id="rId46"/>
    <p:sldId id="303" r:id="rId47"/>
    <p:sldId id="304" r:id="rId48"/>
    <p:sldId id="305" r:id="rId49"/>
  </p:sldIdLst>
  <p:sldSz cx="12192000" cy="6858000"/>
  <p:notesSz cx="6858000" cy="9144000"/>
  <p:embeddedFontLst>
    <p:embeddedFont>
      <p:font typeface="Bodoni" pitchFamily="2" charset="0"/>
      <p:regular r:id="rId51"/>
      <p:bold r:id="rId52"/>
      <p:italic r:id="rId53"/>
    </p:embeddedFont>
    <p:embeddedFont>
      <p:font typeface="Corbel" panose="020B0503020204020204" pitchFamily="34" charset="0"/>
      <p:regular r:id="rId54"/>
      <p:bold r:id="rId55"/>
      <p:italic r:id="rId56"/>
      <p:boldItalic r:id="rId57"/>
    </p:embeddedFont>
    <p:embeddedFont>
      <p:font typeface="Didact Gothic" pitchFamily="2" charset="0"/>
      <p:regular r:id="rId58"/>
    </p:embeddedFont>
    <p:embeddedFont>
      <p:font typeface="Play" pitchFamily="2" charset="0"/>
      <p:regular r:id="rId59"/>
      <p:bold r:id="rId6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4" roundtripDataSignature="AMtx7mj2haoHbUKIsP1Bq/KWiYTOLXdwU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5.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font" Target="fonts/font8.fntdata"/><Relationship Id="rId66"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64" Type="http://customschemas.google.com/relationships/presentationmetadata" Target="metadata"/><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9.fntdata"/><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7.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font" Target="fonts/font10.fntdata"/><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fba7be5028_0_182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a:buNone/>
            </a:pPr>
            <a:fld id="{00000000-1234-1234-1234-123412341234}" type="slidenum">
              <a:rPr lang="en-US" sz="1200" b="0" i="0" u="none" strike="noStrike" cap="none">
                <a:solidFill>
                  <a:srgbClr val="000000"/>
                </a:solidFill>
                <a:latin typeface="Times"/>
                <a:ea typeface="Times"/>
                <a:cs typeface="Times"/>
                <a:sym typeface="Times"/>
              </a:rPr>
              <a:t>1</a:t>
            </a:fld>
            <a:endParaRPr sz="1200" b="0" i="0" u="none" strike="noStrike" cap="none">
              <a:solidFill>
                <a:srgbClr val="000000"/>
              </a:solidFill>
              <a:latin typeface="Times"/>
              <a:ea typeface="Times"/>
              <a:cs typeface="Times"/>
              <a:sym typeface="Times"/>
            </a:endParaRPr>
          </a:p>
        </p:txBody>
      </p:sp>
      <p:sp>
        <p:nvSpPr>
          <p:cNvPr id="94" name="Google Shape;94;g3fba7be5028_0_18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5" name="Google Shape;95;g3fba7be5028_0_18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3fba7be5028_0_18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g3fba7be5028_0_18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g3fba7be5028_0_184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fba7be5028_0_28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 name="Google Shape;116;g3fba7be5028_0_285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7" name="Google Shape;117;g3fba7be5028_0_285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3fba7be5028_0_28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 name="Google Shape;122;g3fba7be5028_0_286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 name="Google Shape;123;g3fba7be5028_0_286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fba7be5028_0_28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g3fba7be5028_0_287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g3fba7be5028_0_287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fba7be5028_0_28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 name="Google Shape;134;g3fba7be5028_0_287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g3fba7be5028_0_287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fba7be5028_0_28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 name="Google Shape;140;g3fba7be5028_0_288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 name="Google Shape;141;g3fba7be5028_0_288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fba7be5028_0_18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g3fba7be5028_0_187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 name="Google Shape;151;g3fba7be5028_0_187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8</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3fba7be5028_0_18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g3fba7be5028_0_188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Yet, interestingly, overall prevalence hasn’t skyrocketed—</a:t>
            </a:r>
            <a:r>
              <a:rPr lang="en-US"/>
              <a:t>A number of explanation why this might be the case…</a:t>
            </a:r>
            <a:endParaRPr/>
          </a:p>
        </p:txBody>
      </p:sp>
      <p:sp>
        <p:nvSpPr>
          <p:cNvPr id="161" name="Google Shape;161;g3fba7be5028_0_188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9</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3fba7be5028_0_27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g3fba7be5028_0_27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Yet, interestingly, overall prevalence hasn’t skyrocketed—</a:t>
            </a:r>
            <a:r>
              <a:rPr lang="en-US"/>
              <a:t>A number of explanation why this might be the case…</a:t>
            </a:r>
            <a:endParaRPr/>
          </a:p>
        </p:txBody>
      </p:sp>
      <p:sp>
        <p:nvSpPr>
          <p:cNvPr id="170" name="Google Shape;170;g3fba7be5028_0_274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10</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3fba7be5028_0_19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2" name="Google Shape;192;g3fba7be5028_0_19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Epi estimates are also not revealing changing patterns in entrenchment of use…i.e., among kids who are using, how much are they using</a:t>
            </a:r>
            <a:endParaRPr/>
          </a:p>
        </p:txBody>
      </p:sp>
      <p:sp>
        <p:nvSpPr>
          <p:cNvPr id="193" name="Google Shape;193;g3fba7be5028_0_19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11</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3fbaacb5ebb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g3fbaacb5ebb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Epi estimates are also not revealing changing patterns in entrenchment of use…i.e., among kids who are using, how much are they using</a:t>
            </a:r>
            <a:endParaRPr/>
          </a:p>
        </p:txBody>
      </p:sp>
      <p:sp>
        <p:nvSpPr>
          <p:cNvPr id="201" name="Google Shape;201;g3fbaacb5ebb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12</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3fbaacb5ebb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1" name="Google Shape;211;g3fbaacb5ebb_0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Epi estimates are also not revealing changing patterns in entrenchment of use…i.e., among kids who are using, how much are they using</a:t>
            </a:r>
            <a:endParaRPr/>
          </a:p>
        </p:txBody>
      </p:sp>
      <p:sp>
        <p:nvSpPr>
          <p:cNvPr id="212" name="Google Shape;212;g3fbaacb5ebb_0_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13</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3fbaacb5ebb_0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g3fbaacb5ebb_0_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Epi estimates are also not revealing changing patterns in entrenchment of use…i.e., among kids who are using, how much are they using</a:t>
            </a:r>
            <a:endParaRPr/>
          </a:p>
        </p:txBody>
      </p:sp>
      <p:sp>
        <p:nvSpPr>
          <p:cNvPr id="223" name="Google Shape;223;g3fbaacb5ebb_0_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14</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3fba7be5028_0_19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3" name="Google Shape;233;g3fba7be5028_0_195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Potency has more than tripled in the past two decades</a:t>
            </a:r>
            <a:r>
              <a:rPr lang="en-US"/>
              <a:t> </a:t>
            </a:r>
            <a:endParaRPr/>
          </a:p>
          <a:p>
            <a:pPr marL="0" lvl="0" indent="0" algn="l" rtl="0">
              <a:spcBef>
                <a:spcPts val="0"/>
              </a:spcBef>
              <a:spcAft>
                <a:spcPts val="0"/>
              </a:spcAft>
              <a:buNone/>
            </a:pPr>
            <a:r>
              <a:rPr lang="en-US"/>
              <a:t>This figure shows on the left rising rates of delta-9-thc over time – the primary constituent of the cannabis plant responsible for the intoxicating effects the prime culprit of purported residual harm</a:t>
            </a:r>
            <a:endParaRPr/>
          </a:p>
        </p:txBody>
      </p:sp>
      <p:sp>
        <p:nvSpPr>
          <p:cNvPr id="234" name="Google Shape;234;g3fba7be5028_0_195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15</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3fbaacb5ebb_0_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2" name="Google Shape;242;g3fbaacb5ebb_0_5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Potency has more than tripled in the past two decades</a:t>
            </a:r>
            <a:r>
              <a:rPr lang="en-US"/>
              <a:t> </a:t>
            </a:r>
            <a:endParaRPr/>
          </a:p>
          <a:p>
            <a:pPr marL="0" lvl="0" indent="0" algn="l" rtl="0">
              <a:spcBef>
                <a:spcPts val="0"/>
              </a:spcBef>
              <a:spcAft>
                <a:spcPts val="0"/>
              </a:spcAft>
              <a:buNone/>
            </a:pPr>
            <a:r>
              <a:rPr lang="en-US"/>
              <a:t>This figure shows on the left rising rates of delta-9-thc over time – the primary constituent of the cannabis plant responsible for the intoxicating effects the prime culprit of purported residual harm</a:t>
            </a:r>
            <a:endParaRPr/>
          </a:p>
        </p:txBody>
      </p:sp>
      <p:sp>
        <p:nvSpPr>
          <p:cNvPr id="243" name="Google Shape;243;g3fbaacb5ebb_0_5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16</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3fbaacb5ebb_0_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1" name="Google Shape;251;g3fbaacb5ebb_0_6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Potency has more than tripled in the past two decades</a:t>
            </a:r>
            <a:r>
              <a:rPr lang="en-US"/>
              <a:t> </a:t>
            </a:r>
            <a:endParaRPr/>
          </a:p>
          <a:p>
            <a:pPr marL="0" lvl="0" indent="0" algn="l" rtl="0">
              <a:spcBef>
                <a:spcPts val="0"/>
              </a:spcBef>
              <a:spcAft>
                <a:spcPts val="0"/>
              </a:spcAft>
              <a:buNone/>
            </a:pPr>
            <a:r>
              <a:rPr lang="en-US"/>
              <a:t>This figure shows on the left rising rates of delta-9-thc over time – the primary constituent of the cannabis plant responsible for the intoxicating effects the prime culprit of purported residual harm</a:t>
            </a:r>
            <a:endParaRPr/>
          </a:p>
        </p:txBody>
      </p:sp>
      <p:sp>
        <p:nvSpPr>
          <p:cNvPr id="252" name="Google Shape;252;g3fbaacb5ebb_0_6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17</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3fbaacb5ebb_0_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5" name="Google Shape;265;g3fbaacb5ebb_0_8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Potency has more than tripled in the past two decades</a:t>
            </a:r>
            <a:r>
              <a:rPr lang="en-US"/>
              <a:t> </a:t>
            </a:r>
            <a:endParaRPr/>
          </a:p>
          <a:p>
            <a:pPr marL="0" lvl="0" indent="0" algn="l" rtl="0">
              <a:spcBef>
                <a:spcPts val="0"/>
              </a:spcBef>
              <a:spcAft>
                <a:spcPts val="0"/>
              </a:spcAft>
              <a:buNone/>
            </a:pPr>
            <a:r>
              <a:rPr lang="en-US"/>
              <a:t>This figure shows on the left rising rates of delta-9-thc over time – the primary constituent of the cannabis plant responsible for the intoxicating effects the prime culprit of purported residual harm</a:t>
            </a:r>
            <a:endParaRPr/>
          </a:p>
        </p:txBody>
      </p:sp>
      <p:sp>
        <p:nvSpPr>
          <p:cNvPr id="266" name="Google Shape;266;g3fbaacb5ebb_0_8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18</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3fbaacb5ebb_0_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4" name="Google Shape;274;g3fbaacb5ebb_0_9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Potency has more than tripled in the past two decades</a:t>
            </a:r>
            <a:r>
              <a:rPr lang="en-US"/>
              <a:t> </a:t>
            </a:r>
            <a:endParaRPr/>
          </a:p>
          <a:p>
            <a:pPr marL="0" lvl="0" indent="0" algn="l" rtl="0">
              <a:spcBef>
                <a:spcPts val="0"/>
              </a:spcBef>
              <a:spcAft>
                <a:spcPts val="0"/>
              </a:spcAft>
              <a:buNone/>
            </a:pPr>
            <a:r>
              <a:rPr lang="en-US"/>
              <a:t>This figure shows on the left rising rates of delta-9-thc over time – the primary constituent of the cannabis plant responsible for the intoxicating effects the prime culprit of purported residual harm</a:t>
            </a:r>
            <a:endParaRPr/>
          </a:p>
        </p:txBody>
      </p:sp>
      <p:sp>
        <p:nvSpPr>
          <p:cNvPr id="275" name="Google Shape;275;g3fbaacb5ebb_0_9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19</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3fba7be5028_0_20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6" name="Google Shape;286;g3fba7be5028_0_200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7" name="Google Shape;287;g3fba7be5028_0_200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3fbaacb5ebb_0_1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5" name="Google Shape;295;g3fbaacb5ebb_0_1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g3fbaacb5ebb_0_1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3fbaacb5ebb_0_1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3" name="Google Shape;303;g3fbaacb5ebb_0_1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4" name="Google Shape;304;g3fbaacb5ebb_0_13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3fba7be5028_0_20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0" name="Google Shape;310;g3fba7be5028_0_20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1" name="Google Shape;311;g3fba7be5028_0_20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3fbaacb5ebb_0_1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g3fbaacb5ebb_0_1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9" name="Google Shape;319;g3fbaacb5ebb_0_14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3fbaacb5ebb_0_1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8" name="Google Shape;328;g3fbaacb5ebb_0_15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9" name="Google Shape;329;g3fbaacb5ebb_0_15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3fbaacb5ebb_0_1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7" name="Google Shape;347;g3fbaacb5ebb_0_17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8" name="Google Shape;348;g3fbaacb5ebb_0_17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3fbaacb5ebb_0_2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3" name="Google Shape;353;g3fbaacb5ebb_0_20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4" name="Google Shape;354;g3fbaacb5ebb_0_20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3fba7be5028_0_20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3" name="Google Shape;363;g3fba7be5028_0_208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64" name="Google Shape;364;g3fba7be5028_0_208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3fba7be5028_0_20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3" name="Google Shape;373;g3fba7be5028_0_209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lvl="0" indent="-95250" algn="l" rtl="0">
              <a:spcBef>
                <a:spcPts val="0"/>
              </a:spcBef>
              <a:spcAft>
                <a:spcPts val="0"/>
              </a:spcAft>
              <a:buClr>
                <a:schemeClr val="dk1"/>
              </a:buClr>
              <a:buSzPts val="1200"/>
              <a:buFont typeface="Calibri"/>
              <a:buNone/>
            </a:pPr>
            <a:endParaRPr/>
          </a:p>
        </p:txBody>
      </p:sp>
      <p:sp>
        <p:nvSpPr>
          <p:cNvPr id="374" name="Google Shape;374;g3fba7be5028_0_209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29</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3fba7be5028_0_21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3" name="Google Shape;383;g3fba7be5028_0_210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g3fba7be5028_0_210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g3fba7be5028_0_29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3" name="Google Shape;393;g3fba7be5028_0_29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This study will characterize the proximal effects of acute cannabis use and withdrawal on depressive symptoms and SI across 3 waves of intensive longitudinal monitoring among cannabis using adolescents with depression and past-month SI (N=200). The first wave of EMA will occur for 2-weeks during baseline cannabis use. We will then use a prospective design, randomizing participants to 8 weeks of incentivized abstinence or monitoring, with a 1-week EMA phase at weeks 1 and 8 post-randomization. </a:t>
            </a:r>
            <a:r>
              <a:rPr lang="en-US" sz="1200" i="1">
                <a:solidFill>
                  <a:schemeClr val="dk1"/>
                </a:solidFill>
                <a:latin typeface="Calibri"/>
                <a:ea typeface="Calibri"/>
                <a:cs typeface="Calibri"/>
                <a:sym typeface="Calibri"/>
              </a:rPr>
              <a:t>To</a:t>
            </a:r>
            <a:r>
              <a:rPr lang="en-US" sz="1200" i="0">
                <a:solidFill>
                  <a:schemeClr val="dk1"/>
                </a:solidFill>
                <a:latin typeface="Calibri"/>
                <a:ea typeface="Calibri"/>
                <a:cs typeface="Calibri"/>
                <a:sym typeface="Calibri"/>
              </a:rPr>
              <a:t> </a:t>
            </a:r>
            <a:r>
              <a:rPr lang="en-US" sz="1200" i="1">
                <a:solidFill>
                  <a:schemeClr val="dk1"/>
                </a:solidFill>
                <a:latin typeface="Calibri"/>
                <a:ea typeface="Calibri"/>
                <a:cs typeface="Calibri"/>
                <a:sym typeface="Calibri"/>
              </a:rPr>
              <a:t>impact rising rates of youth depression and suicide, we aim to characterize time-varying relationships between</a:t>
            </a:r>
            <a:r>
              <a:rPr lang="en-US" sz="1200" i="0">
                <a:solidFill>
                  <a:schemeClr val="dk1"/>
                </a:solidFill>
                <a:latin typeface="Calibri"/>
                <a:ea typeface="Calibri"/>
                <a:cs typeface="Calibri"/>
                <a:sym typeface="Calibri"/>
              </a:rPr>
              <a:t> </a:t>
            </a:r>
            <a:r>
              <a:rPr lang="en-US" sz="1200" i="1">
                <a:solidFill>
                  <a:schemeClr val="dk1"/>
                </a:solidFill>
                <a:latin typeface="Calibri"/>
                <a:ea typeface="Calibri"/>
                <a:cs typeface="Calibri"/>
                <a:sym typeface="Calibri"/>
              </a:rPr>
              <a:t>cannabis use and withdrawal on depressive symptoms and SI in a high-risk population, and to identify when,</a:t>
            </a:r>
            <a:r>
              <a:rPr lang="en-US" sz="1200" i="0">
                <a:solidFill>
                  <a:schemeClr val="dk1"/>
                </a:solidFill>
                <a:latin typeface="Calibri"/>
                <a:ea typeface="Calibri"/>
                <a:cs typeface="Calibri"/>
                <a:sym typeface="Calibri"/>
              </a:rPr>
              <a:t> </a:t>
            </a:r>
            <a:r>
              <a:rPr lang="en-US" sz="1200" i="1">
                <a:solidFill>
                  <a:schemeClr val="dk1"/>
                </a:solidFill>
                <a:latin typeface="Calibri"/>
                <a:ea typeface="Calibri"/>
                <a:cs typeface="Calibri"/>
                <a:sym typeface="Calibri"/>
              </a:rPr>
              <a:t>why, and for whom acute cannabis use and withdrawal confer proximal risk for exacerbation of mood and SI.</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394" name="Google Shape;394;g3fba7be5028_0_29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31</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3fba7be5028_0_28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1" name="Google Shape;401;g3fba7be5028_0_289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This study will characterize the proximal effects of acute cannabis use and withdrawal on depressive symptoms and SI across 3 waves of intensive longitudinal monitoring among cannabis using adolescents with depression and past-month SI (N=200). The first wave of EMA will occur for 2-weeks during baseline cannabis use. We will then use a prospective design, randomizing participants to 8 weeks of incentivized abstinence or monitoring, with a 1-week EMA phase at weeks 1 and 8 post-randomization. </a:t>
            </a:r>
            <a:r>
              <a:rPr lang="en-US" sz="1200" i="1">
                <a:solidFill>
                  <a:schemeClr val="dk1"/>
                </a:solidFill>
                <a:latin typeface="Calibri"/>
                <a:ea typeface="Calibri"/>
                <a:cs typeface="Calibri"/>
                <a:sym typeface="Calibri"/>
              </a:rPr>
              <a:t>To</a:t>
            </a:r>
            <a:r>
              <a:rPr lang="en-US" sz="1200" i="0">
                <a:solidFill>
                  <a:schemeClr val="dk1"/>
                </a:solidFill>
                <a:latin typeface="Calibri"/>
                <a:ea typeface="Calibri"/>
                <a:cs typeface="Calibri"/>
                <a:sym typeface="Calibri"/>
              </a:rPr>
              <a:t> </a:t>
            </a:r>
            <a:r>
              <a:rPr lang="en-US" sz="1200" i="1">
                <a:solidFill>
                  <a:schemeClr val="dk1"/>
                </a:solidFill>
                <a:latin typeface="Calibri"/>
                <a:ea typeface="Calibri"/>
                <a:cs typeface="Calibri"/>
                <a:sym typeface="Calibri"/>
              </a:rPr>
              <a:t>impact rising rates of youth depression and suicide, we aim to characterize time-varying relationships between</a:t>
            </a:r>
            <a:r>
              <a:rPr lang="en-US" sz="1200" i="0">
                <a:solidFill>
                  <a:schemeClr val="dk1"/>
                </a:solidFill>
                <a:latin typeface="Calibri"/>
                <a:ea typeface="Calibri"/>
                <a:cs typeface="Calibri"/>
                <a:sym typeface="Calibri"/>
              </a:rPr>
              <a:t> </a:t>
            </a:r>
            <a:r>
              <a:rPr lang="en-US" sz="1200" i="1">
                <a:solidFill>
                  <a:schemeClr val="dk1"/>
                </a:solidFill>
                <a:latin typeface="Calibri"/>
                <a:ea typeface="Calibri"/>
                <a:cs typeface="Calibri"/>
                <a:sym typeface="Calibri"/>
              </a:rPr>
              <a:t>cannabis use and withdrawal on depressive symptoms and SI in a high-risk population, and to identify when,</a:t>
            </a:r>
            <a:r>
              <a:rPr lang="en-US" sz="1200" i="0">
                <a:solidFill>
                  <a:schemeClr val="dk1"/>
                </a:solidFill>
                <a:latin typeface="Calibri"/>
                <a:ea typeface="Calibri"/>
                <a:cs typeface="Calibri"/>
                <a:sym typeface="Calibri"/>
              </a:rPr>
              <a:t> </a:t>
            </a:r>
            <a:r>
              <a:rPr lang="en-US" sz="1200" i="1">
                <a:solidFill>
                  <a:schemeClr val="dk1"/>
                </a:solidFill>
                <a:latin typeface="Calibri"/>
                <a:ea typeface="Calibri"/>
                <a:cs typeface="Calibri"/>
                <a:sym typeface="Calibri"/>
              </a:rPr>
              <a:t>why, and for whom acute cannabis use and withdrawal confer proximal risk for exacerbation of mood and SI.</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402" name="Google Shape;402;g3fba7be5028_0_289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32</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3fba7be5028_0_28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0" name="Google Shape;410;g3fba7be5028_0_284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This study will characterize the proximal effects of acute cannabis use and withdrawal on depressive symptoms and SI across 3 waves of intensive longitudinal monitoring among cannabis using adolescents with depression and past-month SI (N=200). The first wave of EMA will occur for 2-weeks during baseline cannabis use. We will then use a prospective design, randomizing participants to 8 weeks of incentivized abstinence or monitoring, with a 1-week EMA phase at weeks 1 and 8 post-randomization. </a:t>
            </a:r>
            <a:r>
              <a:rPr lang="en-US" sz="1200" i="1">
                <a:solidFill>
                  <a:schemeClr val="dk1"/>
                </a:solidFill>
                <a:latin typeface="Calibri"/>
                <a:ea typeface="Calibri"/>
                <a:cs typeface="Calibri"/>
                <a:sym typeface="Calibri"/>
              </a:rPr>
              <a:t>To</a:t>
            </a:r>
            <a:r>
              <a:rPr lang="en-US" sz="1200" i="0">
                <a:solidFill>
                  <a:schemeClr val="dk1"/>
                </a:solidFill>
                <a:latin typeface="Calibri"/>
                <a:ea typeface="Calibri"/>
                <a:cs typeface="Calibri"/>
                <a:sym typeface="Calibri"/>
              </a:rPr>
              <a:t> </a:t>
            </a:r>
            <a:r>
              <a:rPr lang="en-US" sz="1200" i="1">
                <a:solidFill>
                  <a:schemeClr val="dk1"/>
                </a:solidFill>
                <a:latin typeface="Calibri"/>
                <a:ea typeface="Calibri"/>
                <a:cs typeface="Calibri"/>
                <a:sym typeface="Calibri"/>
              </a:rPr>
              <a:t>impact rising rates of youth depression and suicide, we aim to characterize time-varying relationships between</a:t>
            </a:r>
            <a:r>
              <a:rPr lang="en-US" sz="1200" i="0">
                <a:solidFill>
                  <a:schemeClr val="dk1"/>
                </a:solidFill>
                <a:latin typeface="Calibri"/>
                <a:ea typeface="Calibri"/>
                <a:cs typeface="Calibri"/>
                <a:sym typeface="Calibri"/>
              </a:rPr>
              <a:t> </a:t>
            </a:r>
            <a:r>
              <a:rPr lang="en-US" sz="1200" i="1">
                <a:solidFill>
                  <a:schemeClr val="dk1"/>
                </a:solidFill>
                <a:latin typeface="Calibri"/>
                <a:ea typeface="Calibri"/>
                <a:cs typeface="Calibri"/>
                <a:sym typeface="Calibri"/>
              </a:rPr>
              <a:t>cannabis use and withdrawal on depressive symptoms and SI in a high-risk population, and to identify when,</a:t>
            </a:r>
            <a:r>
              <a:rPr lang="en-US" sz="1200" i="0">
                <a:solidFill>
                  <a:schemeClr val="dk1"/>
                </a:solidFill>
                <a:latin typeface="Calibri"/>
                <a:ea typeface="Calibri"/>
                <a:cs typeface="Calibri"/>
                <a:sym typeface="Calibri"/>
              </a:rPr>
              <a:t> </a:t>
            </a:r>
            <a:r>
              <a:rPr lang="en-US" sz="1200" i="1">
                <a:solidFill>
                  <a:schemeClr val="dk1"/>
                </a:solidFill>
                <a:latin typeface="Calibri"/>
                <a:ea typeface="Calibri"/>
                <a:cs typeface="Calibri"/>
                <a:sym typeface="Calibri"/>
              </a:rPr>
              <a:t>why, and for whom acute cannabis use and withdrawal confer proximal risk for exacerbation of mood and SI.</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411" name="Google Shape;411;g3fba7be5028_0_284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33</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3fba7be5028_0_28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0" name="Google Shape;420;g3fba7be5028_0_28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This study will characterize the proximal effects of acute cannabis use and withdrawal on depressive symptoms and SI across 3 waves of intensive longitudinal monitoring among cannabis using adolescents with depression and past-month SI (N=200). The first wave of EMA will occur for 2-weeks during baseline cannabis use. We will then use a prospective design, randomizing participants to 8 weeks of incentivized abstinence or monitoring, with a 1-week EMA phase at weeks 1 and 8 post-randomization. </a:t>
            </a:r>
            <a:r>
              <a:rPr lang="en-US" sz="1200" i="1">
                <a:solidFill>
                  <a:schemeClr val="dk1"/>
                </a:solidFill>
                <a:latin typeface="Calibri"/>
                <a:ea typeface="Calibri"/>
                <a:cs typeface="Calibri"/>
                <a:sym typeface="Calibri"/>
              </a:rPr>
              <a:t>To</a:t>
            </a:r>
            <a:r>
              <a:rPr lang="en-US" sz="1200" i="0">
                <a:solidFill>
                  <a:schemeClr val="dk1"/>
                </a:solidFill>
                <a:latin typeface="Calibri"/>
                <a:ea typeface="Calibri"/>
                <a:cs typeface="Calibri"/>
                <a:sym typeface="Calibri"/>
              </a:rPr>
              <a:t> </a:t>
            </a:r>
            <a:r>
              <a:rPr lang="en-US" sz="1200" i="1">
                <a:solidFill>
                  <a:schemeClr val="dk1"/>
                </a:solidFill>
                <a:latin typeface="Calibri"/>
                <a:ea typeface="Calibri"/>
                <a:cs typeface="Calibri"/>
                <a:sym typeface="Calibri"/>
              </a:rPr>
              <a:t>impact rising rates of youth depression and suicide, we aim to characterize time-varying relationships between</a:t>
            </a:r>
            <a:r>
              <a:rPr lang="en-US" sz="1200" i="0">
                <a:solidFill>
                  <a:schemeClr val="dk1"/>
                </a:solidFill>
                <a:latin typeface="Calibri"/>
                <a:ea typeface="Calibri"/>
                <a:cs typeface="Calibri"/>
                <a:sym typeface="Calibri"/>
              </a:rPr>
              <a:t> </a:t>
            </a:r>
            <a:r>
              <a:rPr lang="en-US" sz="1200" i="1">
                <a:solidFill>
                  <a:schemeClr val="dk1"/>
                </a:solidFill>
                <a:latin typeface="Calibri"/>
                <a:ea typeface="Calibri"/>
                <a:cs typeface="Calibri"/>
                <a:sym typeface="Calibri"/>
              </a:rPr>
              <a:t>cannabis use and withdrawal on depressive symptoms and SI in a high-risk population, and to identify when,</a:t>
            </a:r>
            <a:r>
              <a:rPr lang="en-US" sz="1200" i="0">
                <a:solidFill>
                  <a:schemeClr val="dk1"/>
                </a:solidFill>
                <a:latin typeface="Calibri"/>
                <a:ea typeface="Calibri"/>
                <a:cs typeface="Calibri"/>
                <a:sym typeface="Calibri"/>
              </a:rPr>
              <a:t> </a:t>
            </a:r>
            <a:r>
              <a:rPr lang="en-US" sz="1200" i="1">
                <a:solidFill>
                  <a:schemeClr val="dk1"/>
                </a:solidFill>
                <a:latin typeface="Calibri"/>
                <a:ea typeface="Calibri"/>
                <a:cs typeface="Calibri"/>
                <a:sym typeface="Calibri"/>
              </a:rPr>
              <a:t>why, and for whom acute cannabis use and withdrawal confer proximal risk for exacerbation of mood and SI.</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421" name="Google Shape;421;g3fba7be5028_0_28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34</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3fba7be5028_0_21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8" name="Google Shape;428;g3fba7be5028_0_21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This study will characterize the proximal effects of acute cannabis use and withdrawal on depressive symptoms and SI across 3 waves of intensive longitudinal monitoring among cannabis using adolescents with depression and past-month SI (N=200). The first wave of EMA will occur for 2-weeks during baseline cannabis use. We will then use a prospective design, randomizing participants to 8 weeks of incentivized abstinence or monitoring, with a 1-week EMA phase at weeks 1 and 8 post-randomization. </a:t>
            </a:r>
            <a:r>
              <a:rPr lang="en-US" sz="1200" i="1">
                <a:solidFill>
                  <a:schemeClr val="dk1"/>
                </a:solidFill>
                <a:latin typeface="Calibri"/>
                <a:ea typeface="Calibri"/>
                <a:cs typeface="Calibri"/>
                <a:sym typeface="Calibri"/>
              </a:rPr>
              <a:t>To</a:t>
            </a:r>
            <a:r>
              <a:rPr lang="en-US" sz="1200" i="0">
                <a:solidFill>
                  <a:schemeClr val="dk1"/>
                </a:solidFill>
                <a:latin typeface="Calibri"/>
                <a:ea typeface="Calibri"/>
                <a:cs typeface="Calibri"/>
                <a:sym typeface="Calibri"/>
              </a:rPr>
              <a:t> </a:t>
            </a:r>
            <a:r>
              <a:rPr lang="en-US" sz="1200" i="1">
                <a:solidFill>
                  <a:schemeClr val="dk1"/>
                </a:solidFill>
                <a:latin typeface="Calibri"/>
                <a:ea typeface="Calibri"/>
                <a:cs typeface="Calibri"/>
                <a:sym typeface="Calibri"/>
              </a:rPr>
              <a:t>impact rising rates of youth depression and suicide, we aim to characterize time-varying relationships between</a:t>
            </a:r>
            <a:r>
              <a:rPr lang="en-US" sz="1200" i="0">
                <a:solidFill>
                  <a:schemeClr val="dk1"/>
                </a:solidFill>
                <a:latin typeface="Calibri"/>
                <a:ea typeface="Calibri"/>
                <a:cs typeface="Calibri"/>
                <a:sym typeface="Calibri"/>
              </a:rPr>
              <a:t> </a:t>
            </a:r>
            <a:r>
              <a:rPr lang="en-US" sz="1200" i="1">
                <a:solidFill>
                  <a:schemeClr val="dk1"/>
                </a:solidFill>
                <a:latin typeface="Calibri"/>
                <a:ea typeface="Calibri"/>
                <a:cs typeface="Calibri"/>
                <a:sym typeface="Calibri"/>
              </a:rPr>
              <a:t>cannabis use and withdrawal on depressive symptoms and SI in a high-risk population, and to identify when,</a:t>
            </a:r>
            <a:r>
              <a:rPr lang="en-US" sz="1200" i="0">
                <a:solidFill>
                  <a:schemeClr val="dk1"/>
                </a:solidFill>
                <a:latin typeface="Calibri"/>
                <a:ea typeface="Calibri"/>
                <a:cs typeface="Calibri"/>
                <a:sym typeface="Calibri"/>
              </a:rPr>
              <a:t> </a:t>
            </a:r>
            <a:r>
              <a:rPr lang="en-US" sz="1200" i="1">
                <a:solidFill>
                  <a:schemeClr val="dk1"/>
                </a:solidFill>
                <a:latin typeface="Calibri"/>
                <a:ea typeface="Calibri"/>
                <a:cs typeface="Calibri"/>
                <a:sym typeface="Calibri"/>
              </a:rPr>
              <a:t>why, and for whom acute cannabis use and withdrawal confer proximal risk for exacerbation of mood and SI.</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429" name="Google Shape;429;g3fba7be5028_0_214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35</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g3fba7be5028_0_28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5" name="Google Shape;435;g3fba7be5028_0_28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6" name="Google Shape;436;g3fba7be5028_0_28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3fba7be5028_0_28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2" name="Google Shape;442;g3fba7be5028_0_28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3" name="Google Shape;443;g3fba7be5028_0_28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3fba7be5028_0_28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1" name="Google Shape;451;g3fba7be5028_0_280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2" name="Google Shape;452;g3fba7be5028_0_280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3fba7be5028_0_21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8" name="Google Shape;458;g3fba7be5028_0_21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3fba7be5028_0_217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3fba7be5028_0_21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7" name="Google Shape;467;g3fba7be5028_0_218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latin typeface="Arial"/>
              <a:ea typeface="Arial"/>
              <a:cs typeface="Arial"/>
              <a:sym typeface="Arial"/>
            </a:endParaRPr>
          </a:p>
          <a:p>
            <a:pPr marL="0" lvl="0" indent="0" algn="l" rtl="0">
              <a:spcBef>
                <a:spcPts val="0"/>
              </a:spcBef>
              <a:spcAft>
                <a:spcPts val="0"/>
              </a:spcAft>
              <a:buNone/>
            </a:pPr>
            <a:r>
              <a:rPr lang="en-US" sz="1200">
                <a:latin typeface="Arial"/>
                <a:ea typeface="Arial"/>
                <a:cs typeface="Arial"/>
                <a:sym typeface="Arial"/>
              </a:rPr>
              <a:t>Many school environments enforce policies that prohibit substance use on school campuses. </a:t>
            </a:r>
            <a:endParaRPr/>
          </a:p>
          <a:p>
            <a:pPr marL="0" lvl="0" indent="0" algn="l" rtl="0">
              <a:spcBef>
                <a:spcPts val="0"/>
              </a:spcBef>
              <a:spcAft>
                <a:spcPts val="0"/>
              </a:spcAft>
              <a:buNone/>
            </a:pPr>
            <a:endParaRPr sz="1200">
              <a:latin typeface="Arial"/>
              <a:ea typeface="Arial"/>
              <a:cs typeface="Arial"/>
              <a:sym typeface="Arial"/>
            </a:endParaRPr>
          </a:p>
          <a:p>
            <a:pPr marL="0" lvl="0" indent="0" algn="l" rtl="0">
              <a:spcBef>
                <a:spcPts val="0"/>
              </a:spcBef>
              <a:spcAft>
                <a:spcPts val="0"/>
              </a:spcAft>
              <a:buNone/>
            </a:pPr>
            <a:r>
              <a:rPr lang="en-US" sz="1200">
                <a:latin typeface="Arial"/>
                <a:ea typeface="Arial"/>
                <a:cs typeface="Arial"/>
                <a:sym typeface="Arial"/>
              </a:rPr>
              <a:t>In fact by 1997, as a result of education policy mandates at federal, state, and local levels, 94% of public schools had adopted “zero tolerance” policies—perceived student misbehavior including substance use had mandated punitive consequences.</a:t>
            </a:r>
            <a:endParaRPr/>
          </a:p>
          <a:p>
            <a:pPr marL="0" lvl="0" indent="0" algn="l" rtl="0">
              <a:spcBef>
                <a:spcPts val="0"/>
              </a:spcBef>
              <a:spcAft>
                <a:spcPts val="0"/>
              </a:spcAft>
              <a:buNone/>
            </a:pPr>
            <a:endParaRPr sz="120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US" sz="1200">
                <a:latin typeface="Arial"/>
                <a:ea typeface="Arial"/>
                <a:cs typeface="Arial"/>
                <a:sym typeface="Arial"/>
              </a:rPr>
              <a:t>Punitive school discipline is a process that deploys surveillance (e.g., metal detectors and armed campus officers), restrictive (e.g.,restraint and seclusion), and exclusionary (e.g., removal from school) tactics to address substance use and other forms of perceived student misbehavior.</a:t>
            </a:r>
            <a:endParaRPr/>
          </a:p>
          <a:p>
            <a:pPr marL="0" marR="0" lvl="0" indent="0" algn="l" rtl="0">
              <a:lnSpc>
                <a:spcPct val="100000"/>
              </a:lnSpc>
              <a:spcBef>
                <a:spcPts val="0"/>
              </a:spcBef>
              <a:spcAft>
                <a:spcPts val="0"/>
              </a:spcAft>
              <a:buClr>
                <a:schemeClr val="dk1"/>
              </a:buClr>
              <a:buSzPts val="1200"/>
              <a:buFont typeface="Calibri"/>
              <a:buNone/>
            </a:pPr>
            <a:endParaRPr sz="120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US" sz="1200">
                <a:latin typeface="Arial"/>
                <a:ea typeface="Arial"/>
                <a:cs typeface="Arial"/>
                <a:sym typeface="Arial"/>
              </a:rPr>
              <a:t>This figure is pulled from the National Center for Education and Statistics from their 2017 </a:t>
            </a:r>
            <a:r>
              <a:rPr lang="en-US" sz="1200" b="0" i="0" u="none" strike="noStrike">
                <a:highlight>
                  <a:srgbClr val="FFFFFF"/>
                </a:highlight>
                <a:latin typeface="Arial"/>
                <a:ea typeface="Arial"/>
                <a:cs typeface="Arial"/>
                <a:sym typeface="Arial"/>
              </a:rPr>
              <a:t>Indicators of School Crime and Safety report, and shows that 32% high schools report deploying serious disciplinary action related to alcohol use and 62% for other substances. Mind you this is right before the vaping epidemic surged in young people – 2015-2016 school year -- so likely a vast underestimate.</a:t>
            </a:r>
            <a:endParaRPr sz="1200">
              <a:latin typeface="Arial"/>
              <a:ea typeface="Arial"/>
              <a:cs typeface="Arial"/>
              <a:sym typeface="Arial"/>
            </a:endParaRPr>
          </a:p>
          <a:p>
            <a:pPr marL="0" lvl="0" indent="0" algn="l" rtl="0">
              <a:spcBef>
                <a:spcPts val="0"/>
              </a:spcBef>
              <a:spcAft>
                <a:spcPts val="0"/>
              </a:spcAft>
              <a:buNone/>
            </a:pPr>
            <a:endParaRPr sz="120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US" sz="1200" b="0" i="0">
                <a:highlight>
                  <a:srgbClr val="FFFFFF"/>
                </a:highlight>
                <a:latin typeface="Arial"/>
                <a:ea typeface="Arial"/>
                <a:cs typeface="Arial"/>
                <a:sym typeface="Arial"/>
              </a:rPr>
              <a:t>In MA, this past year, nearly 10k students disciplined for something having to do with substances</a:t>
            </a:r>
            <a:endParaRPr sz="1200"/>
          </a:p>
          <a:p>
            <a:pPr marL="0" lvl="0" indent="0" algn="l" rtl="0">
              <a:spcBef>
                <a:spcPts val="0"/>
              </a:spcBef>
              <a:spcAft>
                <a:spcPts val="0"/>
              </a:spcAft>
              <a:buNone/>
            </a:pPr>
            <a:endParaRPr sz="1200">
              <a:latin typeface="Arial"/>
              <a:ea typeface="Arial"/>
              <a:cs typeface="Arial"/>
              <a:sym typeface="Arial"/>
            </a:endParaRPr>
          </a:p>
          <a:p>
            <a:pPr marL="0" lvl="0" indent="0" algn="l" rtl="0">
              <a:spcBef>
                <a:spcPts val="0"/>
              </a:spcBef>
              <a:spcAft>
                <a:spcPts val="0"/>
              </a:spcAft>
              <a:buNone/>
            </a:pPr>
            <a:r>
              <a:rPr lang="en-US" sz="1200" b="0" i="0" u="none" strike="noStrike">
                <a:highlight>
                  <a:srgbClr val="FFFFFF"/>
                </a:highlight>
                <a:latin typeface="Arial"/>
                <a:ea typeface="Arial"/>
                <a:cs typeface="Arial"/>
                <a:sym typeface="Arial"/>
              </a:rPr>
              <a:t>Indicators of School Crime and Safety: 2017. NCES 2018-036/NCJ 251413</a:t>
            </a:r>
            <a:r>
              <a:rPr lang="en-US" sz="1200" b="0" i="0">
                <a:highlight>
                  <a:srgbClr val="FFFFFF"/>
                </a:highlight>
                <a:latin typeface="Arial"/>
                <a:ea typeface="Arial"/>
                <a:cs typeface="Arial"/>
                <a:sym typeface="Arial"/>
              </a:rPr>
              <a:t> </a:t>
            </a:r>
            <a:endParaRPr/>
          </a:p>
          <a:p>
            <a:pPr marL="0" lvl="0" indent="0" algn="l" rtl="0">
              <a:spcBef>
                <a:spcPts val="0"/>
              </a:spcBef>
              <a:spcAft>
                <a:spcPts val="0"/>
              </a:spcAft>
              <a:buNone/>
            </a:pPr>
            <a:endParaRPr sz="1200" b="0" i="0">
              <a:highlight>
                <a:srgbClr val="FFFFFF"/>
              </a:highlight>
              <a:latin typeface="Arial"/>
              <a:ea typeface="Arial"/>
              <a:cs typeface="Arial"/>
              <a:sym typeface="Arial"/>
            </a:endParaRPr>
          </a:p>
          <a:p>
            <a:pPr marL="0" lvl="0" indent="0" algn="l" rtl="0">
              <a:spcBef>
                <a:spcPts val="0"/>
              </a:spcBef>
              <a:spcAft>
                <a:spcPts val="0"/>
              </a:spcAft>
              <a:buNone/>
            </a:pPr>
            <a:endParaRPr/>
          </a:p>
        </p:txBody>
      </p:sp>
      <p:sp>
        <p:nvSpPr>
          <p:cNvPr id="468" name="Google Shape;468;g3fba7be5028_0_218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40</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3fba7be5028_0_219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7" name="Google Shape;477;g3fba7be5028_0_21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g3fba7be5028_0_22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9" name="Google Shape;489;g3fba7be5028_0_220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0" name="Google Shape;490;g3fba7be5028_0_220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42</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g3fba7be5028_0_22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6" name="Google Shape;516;g3fba7be5028_0_22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7" name="Google Shape;517;g3fba7be5028_0_222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g3fba7be5028_0_2795: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31" name="Google Shape;531;g3fba7be5028_0_27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g3fba7be5028_0_2249: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43" name="Google Shape;543;g3fba7be5028_0_22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g3fba7be5028_0_27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8" name="Google Shape;558;g3fba7be5028_0_276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9" name="Google Shape;559;g3fba7be5028_0_276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g3fba7be5028_0_22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7" name="Google Shape;567;g3fba7be5028_0_227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8" name="Google Shape;568;g3fba7be5028_0_227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g3fba7be5028_0_228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74" name="Google Shape;574;g3fba7be5028_0_22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26" name="Google Shape;26;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5"/>
          <p:cNvSpPr>
            <a:spLocks noGrp="1"/>
          </p:cNvSpPr>
          <p:nvPr>
            <p:ph type="pic" idx="2"/>
          </p:nvPr>
        </p:nvSpPr>
        <p:spPr>
          <a:xfrm>
            <a:off x="5183188" y="987425"/>
            <a:ext cx="6172200" cy="4873625"/>
          </a:xfrm>
          <a:prstGeom prst="rect">
            <a:avLst/>
          </a:prstGeom>
          <a:noFill/>
          <a:ln>
            <a:noFill/>
          </a:ln>
        </p:spPr>
      </p:sp>
      <p:sp>
        <p:nvSpPr>
          <p:cNvPr id="64" name="Google Shape;64;p1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dk1"/>
        </a:solidFill>
        <a:effectLst/>
      </p:bgPr>
    </p:bg>
    <p:spTree>
      <p:nvGrpSpPr>
        <p:cNvPr id="1" name="Shape 80"/>
        <p:cNvGrpSpPr/>
        <p:nvPr/>
      </p:nvGrpSpPr>
      <p:grpSpPr>
        <a:xfrm>
          <a:off x="0" y="0"/>
          <a:ext cx="0" cy="0"/>
          <a:chOff x="0" y="0"/>
          <a:chExt cx="0" cy="0"/>
        </a:xfrm>
      </p:grpSpPr>
      <p:sp>
        <p:nvSpPr>
          <p:cNvPr id="81" name="Google Shape;81;g3fba7be5028_0_2730"/>
          <p:cNvSpPr txBox="1">
            <a:spLocks noGrp="1"/>
          </p:cNvSpPr>
          <p:nvPr>
            <p:ph type="title"/>
          </p:nvPr>
        </p:nvSpPr>
        <p:spPr>
          <a:xfrm>
            <a:off x="1073400" y="2454000"/>
            <a:ext cx="10045200" cy="1950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Clr>
                <a:schemeClr val="lt1"/>
              </a:buClr>
              <a:buSzPts val="2700"/>
              <a:buNone/>
              <a:defRPr sz="8000" b="1">
                <a:solidFill>
                  <a:schemeClr val="lt1"/>
                </a:solidFill>
              </a:defRPr>
            </a:lvl1pPr>
            <a:lvl2pPr lvl="1" algn="l">
              <a:lnSpc>
                <a:spcPct val="100000"/>
              </a:lnSpc>
              <a:spcBef>
                <a:spcPts val="0"/>
              </a:spcBef>
              <a:spcAft>
                <a:spcPts val="0"/>
              </a:spcAft>
              <a:buClr>
                <a:schemeClr val="lt1"/>
              </a:buClr>
              <a:buSzPts val="3000"/>
              <a:buNone/>
              <a:defRPr b="1">
                <a:solidFill>
                  <a:schemeClr val="lt1"/>
                </a:solidFill>
              </a:defRPr>
            </a:lvl2pPr>
            <a:lvl3pPr lvl="2" algn="l">
              <a:lnSpc>
                <a:spcPct val="100000"/>
              </a:lnSpc>
              <a:spcBef>
                <a:spcPts val="0"/>
              </a:spcBef>
              <a:spcAft>
                <a:spcPts val="0"/>
              </a:spcAft>
              <a:buClr>
                <a:schemeClr val="lt1"/>
              </a:buClr>
              <a:buSzPts val="3000"/>
              <a:buNone/>
              <a:defRPr b="1">
                <a:solidFill>
                  <a:schemeClr val="lt1"/>
                </a:solidFill>
              </a:defRPr>
            </a:lvl3pPr>
            <a:lvl4pPr lvl="3" algn="l">
              <a:lnSpc>
                <a:spcPct val="100000"/>
              </a:lnSpc>
              <a:spcBef>
                <a:spcPts val="0"/>
              </a:spcBef>
              <a:spcAft>
                <a:spcPts val="0"/>
              </a:spcAft>
              <a:buClr>
                <a:schemeClr val="lt1"/>
              </a:buClr>
              <a:buSzPts val="3000"/>
              <a:buNone/>
              <a:defRPr b="1">
                <a:solidFill>
                  <a:schemeClr val="lt1"/>
                </a:solidFill>
              </a:defRPr>
            </a:lvl4pPr>
            <a:lvl5pPr lvl="4" algn="l">
              <a:lnSpc>
                <a:spcPct val="100000"/>
              </a:lnSpc>
              <a:spcBef>
                <a:spcPts val="0"/>
              </a:spcBef>
              <a:spcAft>
                <a:spcPts val="0"/>
              </a:spcAft>
              <a:buClr>
                <a:schemeClr val="lt1"/>
              </a:buClr>
              <a:buSzPts val="3000"/>
              <a:buNone/>
              <a:defRPr b="1">
                <a:solidFill>
                  <a:schemeClr val="lt1"/>
                </a:solidFill>
              </a:defRPr>
            </a:lvl5pPr>
            <a:lvl6pPr lvl="5" algn="l">
              <a:lnSpc>
                <a:spcPct val="100000"/>
              </a:lnSpc>
              <a:spcBef>
                <a:spcPts val="0"/>
              </a:spcBef>
              <a:spcAft>
                <a:spcPts val="0"/>
              </a:spcAft>
              <a:buClr>
                <a:schemeClr val="lt1"/>
              </a:buClr>
              <a:buSzPts val="3000"/>
              <a:buNone/>
              <a:defRPr b="1">
                <a:solidFill>
                  <a:schemeClr val="lt1"/>
                </a:solidFill>
              </a:defRPr>
            </a:lvl6pPr>
            <a:lvl7pPr lvl="6" algn="l">
              <a:lnSpc>
                <a:spcPct val="100000"/>
              </a:lnSpc>
              <a:spcBef>
                <a:spcPts val="0"/>
              </a:spcBef>
              <a:spcAft>
                <a:spcPts val="0"/>
              </a:spcAft>
              <a:buClr>
                <a:schemeClr val="lt1"/>
              </a:buClr>
              <a:buSzPts val="3000"/>
              <a:buNone/>
              <a:defRPr b="1">
                <a:solidFill>
                  <a:schemeClr val="lt1"/>
                </a:solidFill>
              </a:defRPr>
            </a:lvl7pPr>
            <a:lvl8pPr lvl="7" algn="l">
              <a:lnSpc>
                <a:spcPct val="100000"/>
              </a:lnSpc>
              <a:spcBef>
                <a:spcPts val="0"/>
              </a:spcBef>
              <a:spcAft>
                <a:spcPts val="0"/>
              </a:spcAft>
              <a:buClr>
                <a:schemeClr val="lt1"/>
              </a:buClr>
              <a:buSzPts val="3000"/>
              <a:buNone/>
              <a:defRPr b="1">
                <a:solidFill>
                  <a:schemeClr val="lt1"/>
                </a:solidFill>
              </a:defRPr>
            </a:lvl8pPr>
            <a:lvl9pPr lvl="8" algn="l">
              <a:lnSpc>
                <a:spcPct val="100000"/>
              </a:lnSpc>
              <a:spcBef>
                <a:spcPts val="0"/>
              </a:spcBef>
              <a:spcAft>
                <a:spcPts val="0"/>
              </a:spcAft>
              <a:buClr>
                <a:schemeClr val="lt1"/>
              </a:buClr>
              <a:buSzPts val="3000"/>
              <a:buNone/>
              <a:defRPr b="1">
                <a:solidFill>
                  <a:schemeClr val="lt1"/>
                </a:solidFill>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7">
  <p:cSld name="Title only 7">
    <p:bg>
      <p:bgPr>
        <a:solidFill>
          <a:schemeClr val="dk1"/>
        </a:solidFill>
        <a:effectLst/>
      </p:bgPr>
    </p:bg>
    <p:spTree>
      <p:nvGrpSpPr>
        <p:cNvPr id="1" name="Shape 82"/>
        <p:cNvGrpSpPr/>
        <p:nvPr/>
      </p:nvGrpSpPr>
      <p:grpSpPr>
        <a:xfrm>
          <a:off x="0" y="0"/>
          <a:ext cx="0" cy="0"/>
          <a:chOff x="0" y="0"/>
          <a:chExt cx="0" cy="0"/>
        </a:xfrm>
      </p:grpSpPr>
      <p:sp>
        <p:nvSpPr>
          <p:cNvPr id="83" name="Google Shape;83;g3fba7be5028_0_2732"/>
          <p:cNvSpPr txBox="1">
            <a:spLocks noGrp="1"/>
          </p:cNvSpPr>
          <p:nvPr>
            <p:ph type="title"/>
          </p:nvPr>
        </p:nvSpPr>
        <p:spPr>
          <a:xfrm>
            <a:off x="1189400" y="707633"/>
            <a:ext cx="9813300" cy="704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2700"/>
              <a:buNone/>
              <a:defRPr sz="4000" b="1">
                <a:solidFill>
                  <a:schemeClr val="lt1"/>
                </a:solidFill>
              </a:defRPr>
            </a:lvl1pPr>
            <a:lvl2pPr lvl="1" algn="ctr">
              <a:lnSpc>
                <a:spcPct val="100000"/>
              </a:lnSpc>
              <a:spcBef>
                <a:spcPts val="0"/>
              </a:spcBef>
              <a:spcAft>
                <a:spcPts val="0"/>
              </a:spcAft>
              <a:buClr>
                <a:schemeClr val="dk1"/>
              </a:buClr>
              <a:buSzPts val="3000"/>
              <a:buNone/>
              <a:defRPr b="1">
                <a:solidFill>
                  <a:schemeClr val="dk1"/>
                </a:solidFill>
              </a:defRPr>
            </a:lvl2pPr>
            <a:lvl3pPr lvl="2" algn="ctr">
              <a:lnSpc>
                <a:spcPct val="100000"/>
              </a:lnSpc>
              <a:spcBef>
                <a:spcPts val="0"/>
              </a:spcBef>
              <a:spcAft>
                <a:spcPts val="0"/>
              </a:spcAft>
              <a:buClr>
                <a:schemeClr val="dk1"/>
              </a:buClr>
              <a:buSzPts val="3000"/>
              <a:buNone/>
              <a:defRPr b="1">
                <a:solidFill>
                  <a:schemeClr val="dk1"/>
                </a:solidFill>
              </a:defRPr>
            </a:lvl3pPr>
            <a:lvl4pPr lvl="3" algn="ctr">
              <a:lnSpc>
                <a:spcPct val="100000"/>
              </a:lnSpc>
              <a:spcBef>
                <a:spcPts val="0"/>
              </a:spcBef>
              <a:spcAft>
                <a:spcPts val="0"/>
              </a:spcAft>
              <a:buClr>
                <a:schemeClr val="dk1"/>
              </a:buClr>
              <a:buSzPts val="3000"/>
              <a:buNone/>
              <a:defRPr b="1">
                <a:solidFill>
                  <a:schemeClr val="dk1"/>
                </a:solidFill>
              </a:defRPr>
            </a:lvl4pPr>
            <a:lvl5pPr lvl="4" algn="ctr">
              <a:lnSpc>
                <a:spcPct val="100000"/>
              </a:lnSpc>
              <a:spcBef>
                <a:spcPts val="0"/>
              </a:spcBef>
              <a:spcAft>
                <a:spcPts val="0"/>
              </a:spcAft>
              <a:buClr>
                <a:schemeClr val="dk1"/>
              </a:buClr>
              <a:buSzPts val="3000"/>
              <a:buNone/>
              <a:defRPr b="1">
                <a:solidFill>
                  <a:schemeClr val="dk1"/>
                </a:solidFill>
              </a:defRPr>
            </a:lvl5pPr>
            <a:lvl6pPr lvl="5" algn="ctr">
              <a:lnSpc>
                <a:spcPct val="100000"/>
              </a:lnSpc>
              <a:spcBef>
                <a:spcPts val="0"/>
              </a:spcBef>
              <a:spcAft>
                <a:spcPts val="0"/>
              </a:spcAft>
              <a:buClr>
                <a:schemeClr val="dk1"/>
              </a:buClr>
              <a:buSzPts val="3000"/>
              <a:buNone/>
              <a:defRPr b="1">
                <a:solidFill>
                  <a:schemeClr val="dk1"/>
                </a:solidFill>
              </a:defRPr>
            </a:lvl6pPr>
            <a:lvl7pPr lvl="6" algn="ctr">
              <a:lnSpc>
                <a:spcPct val="100000"/>
              </a:lnSpc>
              <a:spcBef>
                <a:spcPts val="0"/>
              </a:spcBef>
              <a:spcAft>
                <a:spcPts val="0"/>
              </a:spcAft>
              <a:buClr>
                <a:schemeClr val="dk1"/>
              </a:buClr>
              <a:buSzPts val="3000"/>
              <a:buNone/>
              <a:defRPr b="1">
                <a:solidFill>
                  <a:schemeClr val="dk1"/>
                </a:solidFill>
              </a:defRPr>
            </a:lvl7pPr>
            <a:lvl8pPr lvl="7" algn="ctr">
              <a:lnSpc>
                <a:spcPct val="100000"/>
              </a:lnSpc>
              <a:spcBef>
                <a:spcPts val="0"/>
              </a:spcBef>
              <a:spcAft>
                <a:spcPts val="0"/>
              </a:spcAft>
              <a:buClr>
                <a:schemeClr val="dk1"/>
              </a:buClr>
              <a:buSzPts val="3000"/>
              <a:buNone/>
              <a:defRPr b="1">
                <a:solidFill>
                  <a:schemeClr val="dk1"/>
                </a:solidFill>
              </a:defRPr>
            </a:lvl8pPr>
            <a:lvl9pPr lvl="8" algn="ctr">
              <a:lnSpc>
                <a:spcPct val="100000"/>
              </a:lnSpc>
              <a:spcBef>
                <a:spcPts val="0"/>
              </a:spcBef>
              <a:spcAft>
                <a:spcPts val="0"/>
              </a:spcAft>
              <a:buClr>
                <a:schemeClr val="dk1"/>
              </a:buClr>
              <a:buSzPts val="3000"/>
              <a:buNone/>
              <a:defRPr b="1">
                <a:solidFill>
                  <a:schemeClr val="dk1"/>
                </a:solidFill>
              </a:defRPr>
            </a:lvl9pPr>
          </a:lstStyle>
          <a:p>
            <a:endParaRPr/>
          </a:p>
        </p:txBody>
      </p:sp>
      <p:sp>
        <p:nvSpPr>
          <p:cNvPr id="84" name="Google Shape;84;g3fba7be5028_0_2732"/>
          <p:cNvSpPr/>
          <p:nvPr/>
        </p:nvSpPr>
        <p:spPr>
          <a:xfrm rot="10800000" flipH="1">
            <a:off x="-306367" y="-480433"/>
            <a:ext cx="3056700" cy="2778900"/>
          </a:xfrm>
          <a:prstGeom prst="rtTriangle">
            <a:avLst/>
          </a:prstGeom>
          <a:solidFill>
            <a:schemeClr val="dk2"/>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85" name="Google Shape;85;g3fba7be5028_0_2732"/>
          <p:cNvSpPr/>
          <p:nvPr/>
        </p:nvSpPr>
        <p:spPr>
          <a:xfrm>
            <a:off x="9319867" y="4597067"/>
            <a:ext cx="7153200" cy="3355200"/>
          </a:xfrm>
          <a:prstGeom prst="triangle">
            <a:avLst>
              <a:gd name="adj" fmla="val 50000"/>
            </a:avLst>
          </a:prstGeom>
          <a:noFill/>
          <a:ln w="19050" cap="flat" cmpd="sng">
            <a:solidFill>
              <a:schemeClr val="lt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ext 10">
  <p:cSld name="Title and text 10">
    <p:bg>
      <p:bgPr>
        <a:solidFill>
          <a:schemeClr val="accent5"/>
        </a:solidFill>
        <a:effectLst/>
      </p:bgPr>
    </p:bg>
    <p:spTree>
      <p:nvGrpSpPr>
        <p:cNvPr id="1" name="Shape 86"/>
        <p:cNvGrpSpPr/>
        <p:nvPr/>
      </p:nvGrpSpPr>
      <p:grpSpPr>
        <a:xfrm>
          <a:off x="0" y="0"/>
          <a:ext cx="0" cy="0"/>
          <a:chOff x="0" y="0"/>
          <a:chExt cx="0" cy="0"/>
        </a:xfrm>
      </p:grpSpPr>
      <p:sp>
        <p:nvSpPr>
          <p:cNvPr id="87" name="Google Shape;87;g3fba7be5028_0_2736"/>
          <p:cNvSpPr txBox="1">
            <a:spLocks noGrp="1"/>
          </p:cNvSpPr>
          <p:nvPr>
            <p:ph type="title"/>
          </p:nvPr>
        </p:nvSpPr>
        <p:spPr>
          <a:xfrm>
            <a:off x="950967" y="707633"/>
            <a:ext cx="10281300" cy="704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2700"/>
              <a:buNone/>
              <a:defRPr sz="4000" b="1">
                <a:solidFill>
                  <a:schemeClr val="dk1"/>
                </a:solidFill>
              </a:defRPr>
            </a:lvl1pPr>
            <a:lvl2pPr lvl="1" algn="ctr">
              <a:lnSpc>
                <a:spcPct val="100000"/>
              </a:lnSpc>
              <a:spcBef>
                <a:spcPts val="0"/>
              </a:spcBef>
              <a:spcAft>
                <a:spcPts val="0"/>
              </a:spcAft>
              <a:buClr>
                <a:schemeClr val="dk1"/>
              </a:buClr>
              <a:buSzPts val="3000"/>
              <a:buNone/>
              <a:defRPr b="1">
                <a:solidFill>
                  <a:schemeClr val="dk1"/>
                </a:solidFill>
              </a:defRPr>
            </a:lvl2pPr>
            <a:lvl3pPr lvl="2" algn="ctr">
              <a:lnSpc>
                <a:spcPct val="100000"/>
              </a:lnSpc>
              <a:spcBef>
                <a:spcPts val="0"/>
              </a:spcBef>
              <a:spcAft>
                <a:spcPts val="0"/>
              </a:spcAft>
              <a:buClr>
                <a:schemeClr val="dk1"/>
              </a:buClr>
              <a:buSzPts val="3000"/>
              <a:buNone/>
              <a:defRPr b="1">
                <a:solidFill>
                  <a:schemeClr val="dk1"/>
                </a:solidFill>
              </a:defRPr>
            </a:lvl3pPr>
            <a:lvl4pPr lvl="3" algn="ctr">
              <a:lnSpc>
                <a:spcPct val="100000"/>
              </a:lnSpc>
              <a:spcBef>
                <a:spcPts val="0"/>
              </a:spcBef>
              <a:spcAft>
                <a:spcPts val="0"/>
              </a:spcAft>
              <a:buClr>
                <a:schemeClr val="dk1"/>
              </a:buClr>
              <a:buSzPts val="3000"/>
              <a:buNone/>
              <a:defRPr b="1">
                <a:solidFill>
                  <a:schemeClr val="dk1"/>
                </a:solidFill>
              </a:defRPr>
            </a:lvl4pPr>
            <a:lvl5pPr lvl="4" algn="ctr">
              <a:lnSpc>
                <a:spcPct val="100000"/>
              </a:lnSpc>
              <a:spcBef>
                <a:spcPts val="0"/>
              </a:spcBef>
              <a:spcAft>
                <a:spcPts val="0"/>
              </a:spcAft>
              <a:buClr>
                <a:schemeClr val="dk1"/>
              </a:buClr>
              <a:buSzPts val="3000"/>
              <a:buNone/>
              <a:defRPr b="1">
                <a:solidFill>
                  <a:schemeClr val="dk1"/>
                </a:solidFill>
              </a:defRPr>
            </a:lvl5pPr>
            <a:lvl6pPr lvl="5" algn="ctr">
              <a:lnSpc>
                <a:spcPct val="100000"/>
              </a:lnSpc>
              <a:spcBef>
                <a:spcPts val="0"/>
              </a:spcBef>
              <a:spcAft>
                <a:spcPts val="0"/>
              </a:spcAft>
              <a:buClr>
                <a:schemeClr val="dk1"/>
              </a:buClr>
              <a:buSzPts val="3000"/>
              <a:buNone/>
              <a:defRPr b="1">
                <a:solidFill>
                  <a:schemeClr val="dk1"/>
                </a:solidFill>
              </a:defRPr>
            </a:lvl6pPr>
            <a:lvl7pPr lvl="6" algn="ctr">
              <a:lnSpc>
                <a:spcPct val="100000"/>
              </a:lnSpc>
              <a:spcBef>
                <a:spcPts val="0"/>
              </a:spcBef>
              <a:spcAft>
                <a:spcPts val="0"/>
              </a:spcAft>
              <a:buClr>
                <a:schemeClr val="dk1"/>
              </a:buClr>
              <a:buSzPts val="3000"/>
              <a:buNone/>
              <a:defRPr b="1">
                <a:solidFill>
                  <a:schemeClr val="dk1"/>
                </a:solidFill>
              </a:defRPr>
            </a:lvl7pPr>
            <a:lvl8pPr lvl="7" algn="ctr">
              <a:lnSpc>
                <a:spcPct val="100000"/>
              </a:lnSpc>
              <a:spcBef>
                <a:spcPts val="0"/>
              </a:spcBef>
              <a:spcAft>
                <a:spcPts val="0"/>
              </a:spcAft>
              <a:buClr>
                <a:schemeClr val="dk1"/>
              </a:buClr>
              <a:buSzPts val="3000"/>
              <a:buNone/>
              <a:defRPr b="1">
                <a:solidFill>
                  <a:schemeClr val="dk1"/>
                </a:solidFill>
              </a:defRPr>
            </a:lvl8pPr>
            <a:lvl9pPr lvl="8" algn="ctr">
              <a:lnSpc>
                <a:spcPct val="100000"/>
              </a:lnSpc>
              <a:spcBef>
                <a:spcPts val="0"/>
              </a:spcBef>
              <a:spcAft>
                <a:spcPts val="0"/>
              </a:spcAft>
              <a:buClr>
                <a:schemeClr val="dk1"/>
              </a:buClr>
              <a:buSzPts val="3000"/>
              <a:buNone/>
              <a:defRPr b="1">
                <a:solidFill>
                  <a:schemeClr val="dk1"/>
                </a:solidFill>
              </a:defRPr>
            </a:lvl9pPr>
          </a:lstStyle>
          <a:p>
            <a:endParaRPr/>
          </a:p>
        </p:txBody>
      </p:sp>
      <p:sp>
        <p:nvSpPr>
          <p:cNvPr id="88" name="Google Shape;88;g3fba7be5028_0_2736"/>
          <p:cNvSpPr/>
          <p:nvPr/>
        </p:nvSpPr>
        <p:spPr>
          <a:xfrm>
            <a:off x="-2241867" y="3309467"/>
            <a:ext cx="4541100" cy="4403100"/>
          </a:xfrm>
          <a:prstGeom prst="rtTriangle">
            <a:avLst/>
          </a:prstGeom>
          <a:solidFill>
            <a:schemeClr val="dk1"/>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lt1"/>
              </a:solidFill>
              <a:latin typeface="Arial"/>
              <a:ea typeface="Arial"/>
              <a:cs typeface="Arial"/>
              <a:sym typeface="Arial"/>
            </a:endParaRPr>
          </a:p>
        </p:txBody>
      </p:sp>
      <p:sp>
        <p:nvSpPr>
          <p:cNvPr id="89" name="Google Shape;89;g3fba7be5028_0_2736"/>
          <p:cNvSpPr/>
          <p:nvPr/>
        </p:nvSpPr>
        <p:spPr>
          <a:xfrm rot="10800000">
            <a:off x="8659733" y="-1576233"/>
            <a:ext cx="4541100" cy="4403100"/>
          </a:xfrm>
          <a:prstGeom prst="rtTriangle">
            <a:avLst/>
          </a:prstGeom>
          <a:solidFill>
            <a:schemeClr val="lt2"/>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lt1"/>
              </a:solidFill>
              <a:latin typeface="Arial"/>
              <a:ea typeface="Arial"/>
              <a:cs typeface="Arial"/>
              <a:sym typeface="Arial"/>
            </a:endParaRPr>
          </a:p>
        </p:txBody>
      </p:sp>
      <p:sp>
        <p:nvSpPr>
          <p:cNvPr id="90" name="Google Shape;90;g3fba7be5028_0_2736"/>
          <p:cNvSpPr/>
          <p:nvPr/>
        </p:nvSpPr>
        <p:spPr>
          <a:xfrm rot="10800000">
            <a:off x="7353633" y="-2409467"/>
            <a:ext cx="7153200" cy="3355200"/>
          </a:xfrm>
          <a:prstGeom prst="triangle">
            <a:avLst>
              <a:gd name="adj" fmla="val 50000"/>
            </a:avLst>
          </a:prstGeom>
          <a:noFill/>
          <a:ln w="1905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91" name="Google Shape;91;g3fba7be5028_0_2736"/>
          <p:cNvSpPr txBox="1">
            <a:spLocks noGrp="1"/>
          </p:cNvSpPr>
          <p:nvPr>
            <p:ph type="body" idx="1"/>
          </p:nvPr>
        </p:nvSpPr>
        <p:spPr>
          <a:xfrm>
            <a:off x="950967" y="1898867"/>
            <a:ext cx="10281300" cy="4346400"/>
          </a:xfrm>
          <a:prstGeom prst="rect">
            <a:avLst/>
          </a:prstGeom>
          <a:noFill/>
          <a:ln>
            <a:noFill/>
          </a:ln>
        </p:spPr>
        <p:txBody>
          <a:bodyPr spcFirstLastPara="1" wrap="square" lIns="91425" tIns="91425" rIns="91425" bIns="91425" anchor="t" anchorCtr="0">
            <a:noAutofit/>
          </a:bodyPr>
          <a:lstStyle>
            <a:lvl1pPr marL="457200" marR="67732" lvl="0" indent="-317500" algn="l">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1pPr>
            <a:lvl2pPr marL="914400" lvl="1" indent="-317500" algn="l">
              <a:lnSpc>
                <a:spcPct val="100000"/>
              </a:lnSpc>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2pPr>
            <a:lvl3pPr marL="1371600" lvl="2" indent="-317500" algn="l">
              <a:lnSpc>
                <a:spcPct val="115000"/>
              </a:lnSpc>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3pPr>
            <a:lvl4pPr marL="1828800" lvl="3" indent="-317500" algn="l">
              <a:lnSpc>
                <a:spcPct val="115000"/>
              </a:lnSpc>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4pPr>
            <a:lvl5pPr marL="2286000" lvl="4" indent="-317500" algn="l">
              <a:lnSpc>
                <a:spcPct val="115000"/>
              </a:lnSpc>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5pPr>
            <a:lvl6pPr marL="2743200" lvl="5" indent="-317500" algn="l">
              <a:lnSpc>
                <a:spcPct val="115000"/>
              </a:lnSpc>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6pPr>
            <a:lvl7pPr marL="3200400" lvl="6" indent="-317500" algn="l">
              <a:lnSpc>
                <a:spcPct val="115000"/>
              </a:lnSpc>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7pPr>
            <a:lvl8pPr marL="3657600" lvl="7" indent="-317500" algn="l">
              <a:lnSpc>
                <a:spcPct val="115000"/>
              </a:lnSpc>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8pPr>
            <a:lvl9pPr marL="4114800" lvl="8" indent="-317500" algn="l">
              <a:lnSpc>
                <a:spcPct val="115000"/>
              </a:lnSpc>
              <a:spcBef>
                <a:spcPts val="2133"/>
              </a:spcBef>
              <a:spcAft>
                <a:spcPts val="2133"/>
              </a:spcAft>
              <a:buClr>
                <a:schemeClr val="dk1"/>
              </a:buClr>
              <a:buSzPts val="1400"/>
              <a:buFont typeface="Didact Gothic"/>
              <a:buChar char="■"/>
              <a:defRPr>
                <a:solidFill>
                  <a:schemeClr val="dk1"/>
                </a:solidFill>
                <a:latin typeface="Didact Gothic"/>
                <a:ea typeface="Didact Gothic"/>
                <a:cs typeface="Didact Gothic"/>
                <a:sym typeface="Didact Gothic"/>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6">
            <a:alphaModFix/>
          </a:blip>
          <a:stretch>
            <a:fillRect/>
          </a:stretch>
        </a:blipFill>
        <a:effectLst/>
      </p:bgPr>
    </p:bg>
    <p:spTree>
      <p:nvGrpSpPr>
        <p:cNvPr id="1" name="Shape 5"/>
        <p:cNvGrpSpPr/>
        <p:nvPr/>
      </p:nvGrpSpPr>
      <p:grpSpPr>
        <a:xfrm>
          <a:off x="0" y="0"/>
          <a:ext cx="0" cy="0"/>
          <a:chOff x="0" y="0"/>
          <a:chExt cx="0" cy="0"/>
        </a:xfrm>
      </p:grpSpPr>
      <p:sp>
        <p:nvSpPr>
          <p:cNvPr id="6" name="Google Shape;6;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 name="Google Shape;8;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 name="Google Shape;9;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 name="Google Shape;10;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7" Type="http://schemas.openxmlformats.org/officeDocument/2006/relationships/image" Target="../media/image26.jp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4.xml"/><Relationship Id="rId5" Type="http://schemas.openxmlformats.org/officeDocument/2006/relationships/image" Target="../media/image47.png"/><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5.gif"/><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4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4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0.png"/></Relationships>
</file>

<file path=ppt/slides/_rels/slide4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65.png"/><Relationship Id="rId4" Type="http://schemas.openxmlformats.org/officeDocument/2006/relationships/image" Target="../media/image64.png"/></Relationships>
</file>

<file path=ppt/slides/_rels/slide4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67.png"/></Relationships>
</file>

<file path=ppt/slides/_rels/slide45.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2.jp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71.jpg"/><Relationship Id="rId5" Type="http://schemas.openxmlformats.org/officeDocument/2006/relationships/image" Target="../media/image70.jpg"/><Relationship Id="rId4" Type="http://schemas.openxmlformats.org/officeDocument/2006/relationships/image" Target="../media/image69.png"/></Relationships>
</file>

<file path=ppt/slides/_rels/slide4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77.png"/><Relationship Id="rId5" Type="http://schemas.openxmlformats.org/officeDocument/2006/relationships/image" Target="../media/image76.jpg"/><Relationship Id="rId4" Type="http://schemas.openxmlformats.org/officeDocument/2006/relationships/hyperlink" Target="mailto:Rschuster@mgh.harvard.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6"/>
        <p:cNvGrpSpPr/>
        <p:nvPr/>
      </p:nvGrpSpPr>
      <p:grpSpPr>
        <a:xfrm>
          <a:off x="0" y="0"/>
          <a:ext cx="0" cy="0"/>
          <a:chOff x="0" y="0"/>
          <a:chExt cx="0" cy="0"/>
        </a:xfrm>
      </p:grpSpPr>
      <p:sp>
        <p:nvSpPr>
          <p:cNvPr id="97" name="Google Shape;97;g3fba7be5028_0_1828"/>
          <p:cNvSpPr/>
          <p:nvPr/>
        </p:nvSpPr>
        <p:spPr>
          <a:xfrm>
            <a:off x="4261224" y="4577975"/>
            <a:ext cx="7539300" cy="1899900"/>
          </a:xfrm>
          <a:prstGeom prst="rect">
            <a:avLst/>
          </a:prstGeom>
          <a:solidFill>
            <a:srgbClr val="404040"/>
          </a:solidFill>
          <a:ln w="127000" cap="sq" cmpd="thinThick">
            <a:solidFill>
              <a:srgbClr val="40404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98" name="Google Shape;98;g3fba7be5028_0_1828"/>
          <p:cNvSpPr txBox="1">
            <a:spLocks noGrp="1"/>
          </p:cNvSpPr>
          <p:nvPr>
            <p:ph type="ctrTitle"/>
          </p:nvPr>
        </p:nvSpPr>
        <p:spPr>
          <a:xfrm>
            <a:off x="4454638" y="4728572"/>
            <a:ext cx="7265400" cy="8619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FFFFFF"/>
              </a:buClr>
              <a:buSzPts val="2100"/>
              <a:buFont typeface="Calibri"/>
              <a:buNone/>
            </a:pPr>
            <a:r>
              <a:rPr lang="en-US" sz="2100" b="1">
                <a:solidFill>
                  <a:srgbClr val="FFFFFF"/>
                </a:solidFill>
                <a:latin typeface="Calibri"/>
                <a:ea typeface="Calibri"/>
                <a:cs typeface="Calibri"/>
                <a:sym typeface="Calibri"/>
              </a:rPr>
              <a:t>The Evolving Landscape of Adolescent Cannabis Use</a:t>
            </a:r>
            <a:endParaRPr b="1">
              <a:latin typeface="Calibri"/>
              <a:ea typeface="Calibri"/>
              <a:cs typeface="Calibri"/>
              <a:sym typeface="Calibri"/>
            </a:endParaRPr>
          </a:p>
        </p:txBody>
      </p:sp>
      <p:sp>
        <p:nvSpPr>
          <p:cNvPr id="99" name="Google Shape;99;g3fba7be5028_0_1828"/>
          <p:cNvSpPr txBox="1">
            <a:spLocks noGrp="1"/>
          </p:cNvSpPr>
          <p:nvPr>
            <p:ph type="subTitle" idx="1"/>
          </p:nvPr>
        </p:nvSpPr>
        <p:spPr>
          <a:xfrm>
            <a:off x="4454638" y="5792494"/>
            <a:ext cx="7345800" cy="403800"/>
          </a:xfrm>
          <a:prstGeom prst="rect">
            <a:avLst/>
          </a:prstGeom>
          <a:noFill/>
          <a:ln>
            <a:noFill/>
          </a:ln>
        </p:spPr>
        <p:txBody>
          <a:bodyPr spcFirstLastPara="1" wrap="square" lIns="91425" tIns="45700" rIns="91425" bIns="45700" anchor="t" anchorCtr="0">
            <a:normAutofit fontScale="25000" lnSpcReduction="20000"/>
          </a:bodyPr>
          <a:lstStyle/>
          <a:p>
            <a:pPr marL="0" lvl="0" indent="0" algn="l" rtl="0">
              <a:lnSpc>
                <a:spcPct val="90000"/>
              </a:lnSpc>
              <a:spcBef>
                <a:spcPts val="0"/>
              </a:spcBef>
              <a:spcAft>
                <a:spcPts val="0"/>
              </a:spcAft>
              <a:buClr>
                <a:schemeClr val="lt1"/>
              </a:buClr>
              <a:buSzPct val="100000"/>
              <a:buNone/>
            </a:pPr>
            <a:r>
              <a:rPr lang="en-US" sz="5600">
                <a:solidFill>
                  <a:schemeClr val="lt1"/>
                </a:solidFill>
                <a:latin typeface="Calibri"/>
                <a:ea typeface="Calibri"/>
                <a:cs typeface="Calibri"/>
                <a:sym typeface="Calibri"/>
              </a:rPr>
              <a:t>Randi M. Schuster, PhD</a:t>
            </a:r>
            <a:endParaRPr>
              <a:latin typeface="Calibri"/>
              <a:ea typeface="Calibri"/>
              <a:cs typeface="Calibri"/>
              <a:sym typeface="Calibri"/>
            </a:endParaRPr>
          </a:p>
          <a:p>
            <a:pPr marL="0" lvl="0" indent="0" algn="l" rtl="0">
              <a:lnSpc>
                <a:spcPct val="90000"/>
              </a:lnSpc>
              <a:spcBef>
                <a:spcPts val="300"/>
              </a:spcBef>
              <a:spcAft>
                <a:spcPts val="0"/>
              </a:spcAft>
              <a:buClr>
                <a:schemeClr val="lt1"/>
              </a:buClr>
              <a:buSzPct val="100000"/>
              <a:buNone/>
            </a:pPr>
            <a:r>
              <a:rPr lang="en-US" sz="5600">
                <a:solidFill>
                  <a:schemeClr val="lt1"/>
                </a:solidFill>
                <a:latin typeface="Calibri"/>
                <a:ea typeface="Calibri"/>
                <a:cs typeface="Calibri"/>
                <a:sym typeface="Calibri"/>
              </a:rPr>
              <a:t>Associate Professor, Harvard Medical School </a:t>
            </a:r>
            <a:endParaRPr>
              <a:latin typeface="Calibri"/>
              <a:ea typeface="Calibri"/>
              <a:cs typeface="Calibri"/>
              <a:sym typeface="Calibri"/>
            </a:endParaRPr>
          </a:p>
          <a:p>
            <a:pPr marL="0" lvl="0" indent="0" algn="l" rtl="0">
              <a:lnSpc>
                <a:spcPct val="90000"/>
              </a:lnSpc>
              <a:spcBef>
                <a:spcPts val="300"/>
              </a:spcBef>
              <a:spcAft>
                <a:spcPts val="0"/>
              </a:spcAft>
              <a:buClr>
                <a:schemeClr val="lt1"/>
              </a:buClr>
              <a:buSzPct val="100000"/>
              <a:buNone/>
            </a:pPr>
            <a:r>
              <a:rPr lang="en-US" sz="5600">
                <a:solidFill>
                  <a:schemeClr val="lt1"/>
                </a:solidFill>
                <a:latin typeface="Calibri"/>
                <a:ea typeface="Calibri"/>
                <a:cs typeface="Calibri"/>
                <a:sym typeface="Calibri"/>
              </a:rPr>
              <a:t>Director, MGH Center for School Behavioral Health</a:t>
            </a:r>
            <a:endParaRPr>
              <a:latin typeface="Calibri"/>
              <a:ea typeface="Calibri"/>
              <a:cs typeface="Calibri"/>
              <a:sym typeface="Calibri"/>
            </a:endParaRPr>
          </a:p>
        </p:txBody>
      </p:sp>
      <p:pic>
        <p:nvPicPr>
          <p:cNvPr id="100" name="Google Shape;100;g3fba7be5028_0_1828" descr="A group of people lying on the floor&#10;&#10;Description automatically generated"/>
          <p:cNvPicPr preferRelativeResize="0"/>
          <p:nvPr/>
        </p:nvPicPr>
        <p:blipFill rotWithShape="1">
          <a:blip r:embed="rId3">
            <a:alphaModFix/>
          </a:blip>
          <a:srcRect/>
          <a:stretch/>
        </p:blipFill>
        <p:spPr>
          <a:xfrm>
            <a:off x="317636" y="321734"/>
            <a:ext cx="3797571" cy="2010551"/>
          </a:xfrm>
          <a:prstGeom prst="rect">
            <a:avLst/>
          </a:prstGeom>
          <a:noFill/>
          <a:ln>
            <a:noFill/>
          </a:ln>
        </p:spPr>
      </p:pic>
      <p:pic>
        <p:nvPicPr>
          <p:cNvPr id="101" name="Google Shape;101;g3fba7be5028_0_1828" descr="A person smiling while another person looks at him&#10;&#10;Description automatically generated"/>
          <p:cNvPicPr preferRelativeResize="0"/>
          <p:nvPr/>
        </p:nvPicPr>
        <p:blipFill rotWithShape="1">
          <a:blip r:embed="rId4">
            <a:alphaModFix/>
          </a:blip>
          <a:srcRect/>
          <a:stretch/>
        </p:blipFill>
        <p:spPr>
          <a:xfrm>
            <a:off x="4202549" y="321732"/>
            <a:ext cx="3793473" cy="4111324"/>
          </a:xfrm>
          <a:prstGeom prst="rect">
            <a:avLst/>
          </a:prstGeom>
          <a:noFill/>
          <a:ln>
            <a:noFill/>
          </a:ln>
        </p:spPr>
      </p:pic>
      <p:pic>
        <p:nvPicPr>
          <p:cNvPr id="102" name="Google Shape;102;g3fba7be5028_0_1828" descr="A child holding a phone with a person and person sitting on the couch&#10;&#10;Description automatically generated"/>
          <p:cNvPicPr preferRelativeResize="0"/>
          <p:nvPr/>
        </p:nvPicPr>
        <p:blipFill rotWithShape="1">
          <a:blip r:embed="rId5">
            <a:alphaModFix/>
          </a:blip>
          <a:srcRect/>
          <a:stretch/>
        </p:blipFill>
        <p:spPr>
          <a:xfrm>
            <a:off x="8086176" y="321733"/>
            <a:ext cx="3797984" cy="2010551"/>
          </a:xfrm>
          <a:prstGeom prst="rect">
            <a:avLst/>
          </a:prstGeom>
          <a:noFill/>
          <a:ln>
            <a:noFill/>
          </a:ln>
        </p:spPr>
      </p:pic>
      <p:pic>
        <p:nvPicPr>
          <p:cNvPr id="103" name="Google Shape;103;g3fba7be5028_0_1828" descr="A person and a child sitting on a couch looking at a phone&#10;&#10;Description automatically generated"/>
          <p:cNvPicPr preferRelativeResize="0"/>
          <p:nvPr/>
        </p:nvPicPr>
        <p:blipFill rotWithShape="1">
          <a:blip r:embed="rId6">
            <a:alphaModFix/>
          </a:blip>
          <a:srcRect/>
          <a:stretch/>
        </p:blipFill>
        <p:spPr>
          <a:xfrm>
            <a:off x="317634" y="2422097"/>
            <a:ext cx="3794760" cy="2013804"/>
          </a:xfrm>
          <a:prstGeom prst="rect">
            <a:avLst/>
          </a:prstGeom>
          <a:noFill/>
          <a:ln>
            <a:noFill/>
          </a:ln>
        </p:spPr>
      </p:pic>
      <p:pic>
        <p:nvPicPr>
          <p:cNvPr id="104" name="Google Shape;104;g3fba7be5028_0_1828" descr="A person and child sitting on a bed&#10;&#10;Description automatically generated"/>
          <p:cNvPicPr preferRelativeResize="0"/>
          <p:nvPr/>
        </p:nvPicPr>
        <p:blipFill rotWithShape="1">
          <a:blip r:embed="rId7">
            <a:alphaModFix/>
          </a:blip>
          <a:srcRect/>
          <a:stretch/>
        </p:blipFill>
        <p:spPr>
          <a:xfrm>
            <a:off x="8082952" y="2431705"/>
            <a:ext cx="3797983" cy="2000947"/>
          </a:xfrm>
          <a:prstGeom prst="rect">
            <a:avLst/>
          </a:prstGeom>
          <a:noFill/>
          <a:ln>
            <a:noFill/>
          </a:ln>
        </p:spPr>
      </p:pic>
      <p:pic>
        <p:nvPicPr>
          <p:cNvPr id="105" name="Google Shape;105;g3fba7be5028_0_1828" descr="A person talking to another person&#10;&#10;Description automatically generated"/>
          <p:cNvPicPr preferRelativeResize="0"/>
          <p:nvPr/>
        </p:nvPicPr>
        <p:blipFill rotWithShape="1">
          <a:blip r:embed="rId8">
            <a:alphaModFix/>
          </a:blip>
          <a:srcRect/>
          <a:stretch/>
        </p:blipFill>
        <p:spPr>
          <a:xfrm>
            <a:off x="317634" y="4525716"/>
            <a:ext cx="3794760" cy="2010551"/>
          </a:xfrm>
          <a:prstGeom prst="rect">
            <a:avLst/>
          </a:prstGeom>
          <a:noFill/>
          <a:ln>
            <a:noFill/>
          </a:ln>
        </p:spPr>
      </p:pic>
      <p:cxnSp>
        <p:nvCxnSpPr>
          <p:cNvPr id="106" name="Google Shape;106;g3fba7be5028_0_1828"/>
          <p:cNvCxnSpPr/>
          <p:nvPr/>
        </p:nvCxnSpPr>
        <p:spPr>
          <a:xfrm>
            <a:off x="4719934" y="5694097"/>
            <a:ext cx="5486400" cy="0"/>
          </a:xfrm>
          <a:prstGeom prst="straightConnector1">
            <a:avLst/>
          </a:prstGeom>
          <a:noFill/>
          <a:ln w="15875" cap="flat" cmpd="sng">
            <a:solidFill>
              <a:srgbClr val="D9D9D9"/>
            </a:solidFill>
            <a:prstDash val="solid"/>
            <a:miter lim="8000"/>
            <a:headEnd type="none" w="sm" len="sm"/>
            <a:tailEnd type="none" w="sm" len="sm"/>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3fba7be5028_0_184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Disclosures</a:t>
            </a:r>
            <a:endParaRPr/>
          </a:p>
        </p:txBody>
      </p:sp>
      <p:sp>
        <p:nvSpPr>
          <p:cNvPr id="113" name="Google Shape;113;g3fba7be5028_0_1842"/>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sz="2800">
                <a:latin typeface="Calibri"/>
                <a:ea typeface="Calibri"/>
                <a:cs typeface="Calibri"/>
                <a:sym typeface="Calibri"/>
              </a:rPr>
              <a:t>Neither I nor my spouse/partner has a relevant financial relationship with a commercial interest to disclose.</a:t>
            </a:r>
            <a:endParaRPr>
              <a:latin typeface="Calibri"/>
              <a:ea typeface="Calibri"/>
              <a:cs typeface="Calibri"/>
              <a:sym typeface="Calibri"/>
            </a:endParaRPr>
          </a:p>
          <a:p>
            <a:pPr marL="228600" lvl="0" indent="-50800" algn="l" rtl="0">
              <a:lnSpc>
                <a:spcPct val="90000"/>
              </a:lnSpc>
              <a:spcBef>
                <a:spcPts val="1000"/>
              </a:spcBef>
              <a:spcAft>
                <a:spcPts val="0"/>
              </a:spcAft>
              <a:buClr>
                <a:schemeClr val="dk1"/>
              </a:buClr>
              <a:buSzPts val="2800"/>
              <a:buNone/>
            </a:pPr>
            <a:endParaRPr>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g3fba7be5028_0_2859"/>
          <p:cNvSpPr txBox="1">
            <a:spLocks noGrp="1"/>
          </p:cNvSpPr>
          <p:nvPr>
            <p:ph type="title"/>
          </p:nvPr>
        </p:nvSpPr>
        <p:spPr>
          <a:xfrm>
            <a:off x="1073400" y="1942723"/>
            <a:ext cx="10045200" cy="19500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Clr>
                <a:schemeClr val="lt1"/>
              </a:buClr>
              <a:buSzPts val="2700"/>
              <a:buNone/>
            </a:pPr>
            <a:r>
              <a:rPr lang="en-US" sz="7333" b="1">
                <a:latin typeface="Calibri"/>
                <a:ea typeface="Calibri"/>
                <a:cs typeface="Calibri"/>
                <a:sym typeface="Calibri"/>
              </a:rPr>
              <a:t>Let me skip to the punchlines…</a:t>
            </a:r>
            <a:endParaRPr b="1">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g3fba7be5028_0_2866"/>
          <p:cNvSpPr txBox="1">
            <a:spLocks noGrp="1"/>
          </p:cNvSpPr>
          <p:nvPr>
            <p:ph type="title"/>
          </p:nvPr>
        </p:nvSpPr>
        <p:spPr>
          <a:xfrm>
            <a:off x="1073400" y="1942723"/>
            <a:ext cx="10045200" cy="19500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Clr>
                <a:schemeClr val="lt1"/>
              </a:buClr>
              <a:buSzPts val="2700"/>
              <a:buNone/>
            </a:pPr>
            <a:r>
              <a:rPr lang="en-US" sz="4000" b="1">
                <a:latin typeface="Calibri"/>
                <a:ea typeface="Calibri"/>
                <a:cs typeface="Calibri"/>
                <a:sym typeface="Calibri"/>
              </a:rPr>
              <a:t>Most teens do not use substances. </a:t>
            </a:r>
            <a:endParaRPr sz="4000" b="1">
              <a:latin typeface="Calibri"/>
              <a:ea typeface="Calibri"/>
              <a:cs typeface="Calibri"/>
              <a:sym typeface="Calibri"/>
            </a:endParaRPr>
          </a:p>
          <a:p>
            <a:pPr marL="0" lvl="0" indent="0" algn="ctr" rtl="0">
              <a:lnSpc>
                <a:spcPct val="100000"/>
              </a:lnSpc>
              <a:spcBef>
                <a:spcPts val="0"/>
              </a:spcBef>
              <a:spcAft>
                <a:spcPts val="0"/>
              </a:spcAft>
              <a:buClr>
                <a:schemeClr val="lt1"/>
              </a:buClr>
              <a:buSzPts val="2700"/>
              <a:buNone/>
            </a:pPr>
            <a:r>
              <a:rPr lang="en-US" sz="4000" b="1">
                <a:latin typeface="Calibri"/>
                <a:ea typeface="Calibri"/>
                <a:cs typeface="Calibri"/>
                <a:sym typeface="Calibri"/>
              </a:rPr>
              <a:t>But many do.</a:t>
            </a:r>
            <a:endParaRPr sz="8000" b="1">
              <a:latin typeface="Calibri"/>
              <a:ea typeface="Calibri"/>
              <a:cs typeface="Calibri"/>
              <a:sym typeface="Calibri"/>
            </a:endParaRPr>
          </a:p>
          <a:p>
            <a:pPr marL="0" lvl="0" indent="0" algn="ctr" rtl="0">
              <a:lnSpc>
                <a:spcPct val="100000"/>
              </a:lnSpc>
              <a:spcBef>
                <a:spcPts val="0"/>
              </a:spcBef>
              <a:spcAft>
                <a:spcPts val="0"/>
              </a:spcAft>
              <a:buClr>
                <a:schemeClr val="lt1"/>
              </a:buClr>
              <a:buSzPts val="2700"/>
              <a:buNone/>
            </a:pPr>
            <a:endParaRPr sz="7333" b="1">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g3fba7be5028_0_2871"/>
          <p:cNvSpPr txBox="1">
            <a:spLocks noGrp="1"/>
          </p:cNvSpPr>
          <p:nvPr>
            <p:ph type="title"/>
          </p:nvPr>
        </p:nvSpPr>
        <p:spPr>
          <a:xfrm>
            <a:off x="1073400" y="1942723"/>
            <a:ext cx="10045200" cy="19500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Clr>
                <a:schemeClr val="lt1"/>
              </a:buClr>
              <a:buSzPts val="2700"/>
              <a:buNone/>
            </a:pPr>
            <a:r>
              <a:rPr lang="en-US" sz="4000" b="1">
                <a:latin typeface="Calibri"/>
                <a:ea typeface="Calibri"/>
                <a:cs typeface="Calibri"/>
                <a:sym typeface="Calibri"/>
              </a:rPr>
              <a:t>While overall rates of cannabis use have remained stable, the overall landscape of use has done a 180.</a:t>
            </a:r>
            <a:endParaRPr sz="8000" b="1">
              <a:latin typeface="Calibri"/>
              <a:ea typeface="Calibri"/>
              <a:cs typeface="Calibri"/>
              <a:sym typeface="Calibri"/>
            </a:endParaRPr>
          </a:p>
          <a:p>
            <a:pPr marL="0" lvl="0" indent="0" algn="ctr" rtl="0">
              <a:lnSpc>
                <a:spcPct val="100000"/>
              </a:lnSpc>
              <a:spcBef>
                <a:spcPts val="0"/>
              </a:spcBef>
              <a:spcAft>
                <a:spcPts val="0"/>
              </a:spcAft>
              <a:buClr>
                <a:schemeClr val="lt1"/>
              </a:buClr>
              <a:buSzPts val="2700"/>
              <a:buNone/>
            </a:pPr>
            <a:endParaRPr sz="4000" b="1">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g3fba7be5028_0_2876"/>
          <p:cNvSpPr txBox="1">
            <a:spLocks noGrp="1"/>
          </p:cNvSpPr>
          <p:nvPr>
            <p:ph type="title"/>
          </p:nvPr>
        </p:nvSpPr>
        <p:spPr>
          <a:xfrm>
            <a:off x="1073400" y="1942723"/>
            <a:ext cx="10045200" cy="19500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Clr>
                <a:schemeClr val="lt1"/>
              </a:buClr>
              <a:buSzPts val="2700"/>
              <a:buNone/>
            </a:pPr>
            <a:r>
              <a:rPr lang="en-US" sz="4000" b="1">
                <a:latin typeface="Calibri"/>
                <a:ea typeface="Calibri"/>
                <a:cs typeface="Calibri"/>
                <a:sym typeface="Calibri"/>
              </a:rPr>
              <a:t>There is a lot we don’t understand. </a:t>
            </a:r>
            <a:endParaRPr sz="4000" b="1">
              <a:latin typeface="Calibri"/>
              <a:ea typeface="Calibri"/>
              <a:cs typeface="Calibri"/>
              <a:sym typeface="Calibri"/>
            </a:endParaRPr>
          </a:p>
          <a:p>
            <a:pPr marL="0" lvl="0" indent="0" algn="ctr" rtl="0">
              <a:lnSpc>
                <a:spcPct val="100000"/>
              </a:lnSpc>
              <a:spcBef>
                <a:spcPts val="0"/>
              </a:spcBef>
              <a:spcAft>
                <a:spcPts val="0"/>
              </a:spcAft>
              <a:buClr>
                <a:schemeClr val="lt1"/>
              </a:buClr>
              <a:buSzPts val="2700"/>
              <a:buNone/>
            </a:pPr>
            <a:r>
              <a:rPr lang="en-US" sz="4000" b="1">
                <a:latin typeface="Calibri"/>
                <a:ea typeface="Calibri"/>
                <a:cs typeface="Calibri"/>
                <a:sym typeface="Calibri"/>
              </a:rPr>
              <a:t>(And we need to be honest about that.)</a:t>
            </a:r>
            <a:endParaRPr sz="4000" b="1">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g3fba7be5028_0_2881"/>
          <p:cNvSpPr txBox="1">
            <a:spLocks noGrp="1"/>
          </p:cNvSpPr>
          <p:nvPr>
            <p:ph type="title"/>
          </p:nvPr>
        </p:nvSpPr>
        <p:spPr>
          <a:xfrm>
            <a:off x="1073400" y="1355048"/>
            <a:ext cx="10045200" cy="19500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Clr>
                <a:schemeClr val="lt1"/>
              </a:buClr>
              <a:buSzPts val="2700"/>
              <a:buNone/>
            </a:pPr>
            <a:r>
              <a:rPr lang="en-US" sz="4000" b="1">
                <a:latin typeface="Calibri"/>
                <a:ea typeface="Calibri"/>
                <a:cs typeface="Calibri"/>
                <a:sym typeface="Calibri"/>
              </a:rPr>
              <a:t>There are three things we know….</a:t>
            </a:r>
            <a:br>
              <a:rPr lang="en-US" sz="4000" b="1">
                <a:latin typeface="Calibri"/>
                <a:ea typeface="Calibri"/>
                <a:cs typeface="Calibri"/>
                <a:sym typeface="Calibri"/>
              </a:rPr>
            </a:br>
            <a:endParaRPr sz="3333" b="1">
              <a:solidFill>
                <a:srgbClr val="8EFA00"/>
              </a:solidFill>
              <a:latin typeface="Calibri"/>
              <a:ea typeface="Calibri"/>
              <a:cs typeface="Calibri"/>
              <a:sym typeface="Calibri"/>
            </a:endParaRPr>
          </a:p>
        </p:txBody>
      </p:sp>
      <p:sp>
        <p:nvSpPr>
          <p:cNvPr id="144" name="Google Shape;144;g3fba7be5028_0_2881"/>
          <p:cNvSpPr txBox="1"/>
          <p:nvPr/>
        </p:nvSpPr>
        <p:spPr>
          <a:xfrm>
            <a:off x="1569394" y="2127201"/>
            <a:ext cx="9053100" cy="913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667" i="0" u="none" strike="noStrike" cap="none">
                <a:solidFill>
                  <a:schemeClr val="dk1"/>
                </a:solidFill>
                <a:latin typeface="Calibri"/>
                <a:ea typeface="Calibri"/>
                <a:cs typeface="Calibri"/>
                <a:sym typeface="Calibri"/>
              </a:rPr>
              <a:t>1. Adolescence is a period of increased risk for substance use initiation. There are subgroups where this risk is even greater.</a:t>
            </a:r>
            <a:endParaRPr>
              <a:solidFill>
                <a:schemeClr val="dk1"/>
              </a:solidFill>
              <a:latin typeface="Calibri"/>
              <a:ea typeface="Calibri"/>
              <a:cs typeface="Calibri"/>
              <a:sym typeface="Calibri"/>
            </a:endParaRPr>
          </a:p>
        </p:txBody>
      </p:sp>
      <p:sp>
        <p:nvSpPr>
          <p:cNvPr id="145" name="Google Shape;145;g3fba7be5028_0_2881"/>
          <p:cNvSpPr txBox="1"/>
          <p:nvPr/>
        </p:nvSpPr>
        <p:spPr>
          <a:xfrm>
            <a:off x="1569394" y="3547457"/>
            <a:ext cx="9053100" cy="913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667" i="0" u="none" strike="noStrike" cap="none">
                <a:solidFill>
                  <a:schemeClr val="dk1"/>
                </a:solidFill>
                <a:latin typeface="Calibri"/>
                <a:ea typeface="Calibri"/>
                <a:cs typeface="Calibri"/>
                <a:sym typeface="Calibri"/>
              </a:rPr>
              <a:t>3. Adolescents who use (any) substances are more likely to experience other mental health concerns.</a:t>
            </a:r>
            <a:endParaRPr>
              <a:solidFill>
                <a:schemeClr val="dk1"/>
              </a:solidFill>
              <a:latin typeface="Calibri"/>
              <a:ea typeface="Calibri"/>
              <a:cs typeface="Calibri"/>
              <a:sym typeface="Calibri"/>
            </a:endParaRPr>
          </a:p>
        </p:txBody>
      </p:sp>
      <p:sp>
        <p:nvSpPr>
          <p:cNvPr id="146" name="Google Shape;146;g3fba7be5028_0_2881"/>
          <p:cNvSpPr txBox="1"/>
          <p:nvPr/>
        </p:nvSpPr>
        <p:spPr>
          <a:xfrm>
            <a:off x="1569394" y="4460656"/>
            <a:ext cx="9053100" cy="913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667" i="0" u="none" strike="noStrike" cap="none">
                <a:solidFill>
                  <a:schemeClr val="dk1"/>
                </a:solidFill>
                <a:latin typeface="Calibri"/>
                <a:ea typeface="Calibri"/>
                <a:cs typeface="Calibri"/>
                <a:sym typeface="Calibri"/>
              </a:rPr>
              <a:t>4. Schools are well poised to represent the prevention arm of our mental health system.  </a:t>
            </a:r>
            <a:endParaRPr>
              <a:solidFill>
                <a:schemeClr val="dk1"/>
              </a:solidFill>
              <a:latin typeface="Calibri"/>
              <a:ea typeface="Calibri"/>
              <a:cs typeface="Calibri"/>
              <a:sym typeface="Calibri"/>
            </a:endParaRPr>
          </a:p>
        </p:txBody>
      </p:sp>
      <p:sp>
        <p:nvSpPr>
          <p:cNvPr id="147" name="Google Shape;147;g3fba7be5028_0_2881"/>
          <p:cNvSpPr txBox="1"/>
          <p:nvPr/>
        </p:nvSpPr>
        <p:spPr>
          <a:xfrm>
            <a:off x="1569394" y="3044691"/>
            <a:ext cx="9053100" cy="502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667" i="0" u="none" strike="noStrike" cap="none">
                <a:solidFill>
                  <a:schemeClr val="dk1"/>
                </a:solidFill>
                <a:latin typeface="Calibri"/>
                <a:ea typeface="Calibri"/>
                <a:cs typeface="Calibri"/>
                <a:sym typeface="Calibri"/>
              </a:rPr>
              <a:t>2. Adolescents are at heightened risk for negative effects.</a:t>
            </a:r>
            <a:endParaRPr sz="2667" i="0" u="none" strike="noStrike" cap="non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g3fba7be5028_0_187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US" sz="3900" b="1">
                <a:latin typeface="Calibri"/>
                <a:ea typeface="Calibri"/>
                <a:cs typeface="Calibri"/>
                <a:sym typeface="Calibri"/>
              </a:rPr>
              <a:t>CHANGES IN PERCEPTIONS </a:t>
            </a:r>
            <a:endParaRPr sz="3900" b="1">
              <a:latin typeface="Calibri"/>
              <a:ea typeface="Calibri"/>
              <a:cs typeface="Calibri"/>
              <a:sym typeface="Calibri"/>
            </a:endParaRPr>
          </a:p>
          <a:p>
            <a:pPr marL="0" lvl="0" indent="0" algn="l" rtl="0">
              <a:spcBef>
                <a:spcPts val="0"/>
              </a:spcBef>
              <a:spcAft>
                <a:spcPts val="0"/>
              </a:spcAft>
              <a:buClr>
                <a:schemeClr val="lt1"/>
              </a:buClr>
              <a:buSzPts val="2800"/>
              <a:buFont typeface="Gill Sans"/>
              <a:buNone/>
            </a:pPr>
            <a:r>
              <a:rPr lang="en-US" sz="3900" b="1">
                <a:latin typeface="Calibri"/>
                <a:ea typeface="Calibri"/>
                <a:cs typeface="Calibri"/>
                <a:sym typeface="Calibri"/>
              </a:rPr>
              <a:t>OF HARM </a:t>
            </a:r>
            <a:endParaRPr sz="3900" b="1">
              <a:latin typeface="Calibri"/>
              <a:ea typeface="Calibri"/>
              <a:cs typeface="Calibri"/>
              <a:sym typeface="Calibri"/>
            </a:endParaRPr>
          </a:p>
        </p:txBody>
      </p:sp>
      <p:pic>
        <p:nvPicPr>
          <p:cNvPr id="154" name="Google Shape;154;g3fba7be5028_0_1877" descr="Chart, line chart, scatter chart&#10;&#10;Description automatically generated"/>
          <p:cNvPicPr preferRelativeResize="0"/>
          <p:nvPr/>
        </p:nvPicPr>
        <p:blipFill rotWithShape="1">
          <a:blip r:embed="rId3">
            <a:alphaModFix/>
          </a:blip>
          <a:srcRect/>
          <a:stretch/>
        </p:blipFill>
        <p:spPr>
          <a:xfrm>
            <a:off x="2151994" y="1765003"/>
            <a:ext cx="3576330" cy="4007093"/>
          </a:xfrm>
          <a:prstGeom prst="rect">
            <a:avLst/>
          </a:prstGeom>
          <a:noFill/>
          <a:ln>
            <a:noFill/>
          </a:ln>
        </p:spPr>
      </p:pic>
      <p:pic>
        <p:nvPicPr>
          <p:cNvPr id="155" name="Google Shape;155;g3fba7be5028_0_1877" descr="Chart, line chart&#10;&#10;Description automatically generated"/>
          <p:cNvPicPr preferRelativeResize="0"/>
          <p:nvPr/>
        </p:nvPicPr>
        <p:blipFill rotWithShape="1">
          <a:blip r:embed="rId4">
            <a:alphaModFix/>
          </a:blip>
          <a:srcRect/>
          <a:stretch/>
        </p:blipFill>
        <p:spPr>
          <a:xfrm>
            <a:off x="7127553" y="1765002"/>
            <a:ext cx="3706560" cy="4007092"/>
          </a:xfrm>
          <a:prstGeom prst="rect">
            <a:avLst/>
          </a:prstGeom>
          <a:noFill/>
          <a:ln>
            <a:noFill/>
          </a:ln>
        </p:spPr>
      </p:pic>
      <p:pic>
        <p:nvPicPr>
          <p:cNvPr id="156" name="Google Shape;156;g3fba7be5028_0_1877"/>
          <p:cNvPicPr preferRelativeResize="0"/>
          <p:nvPr/>
        </p:nvPicPr>
        <p:blipFill rotWithShape="1">
          <a:blip r:embed="rId5">
            <a:alphaModFix/>
          </a:blip>
          <a:srcRect/>
          <a:stretch/>
        </p:blipFill>
        <p:spPr>
          <a:xfrm>
            <a:off x="581192" y="5660154"/>
            <a:ext cx="7772401" cy="510757"/>
          </a:xfrm>
          <a:prstGeom prst="rect">
            <a:avLst/>
          </a:prstGeom>
          <a:noFill/>
          <a:ln>
            <a:noFill/>
          </a:ln>
        </p:spPr>
      </p:pic>
      <p:pic>
        <p:nvPicPr>
          <p:cNvPr id="157" name="Google Shape;157;g3fba7be5028_0_1877" descr="Text&#10;&#10;Description automatically generated with medium confidence"/>
          <p:cNvPicPr preferRelativeResize="0"/>
          <p:nvPr/>
        </p:nvPicPr>
        <p:blipFill rotWithShape="1">
          <a:blip r:embed="rId6">
            <a:alphaModFix/>
          </a:blip>
          <a:srcRect/>
          <a:stretch/>
        </p:blipFill>
        <p:spPr>
          <a:xfrm>
            <a:off x="5728325" y="4280281"/>
            <a:ext cx="1491158" cy="87624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g3fba7be5028_0_1886"/>
          <p:cNvSpPr txBox="1">
            <a:spLocks noGrp="1"/>
          </p:cNvSpPr>
          <p:nvPr>
            <p:ph type="title"/>
          </p:nvPr>
        </p:nvSpPr>
        <p:spPr>
          <a:xfrm>
            <a:off x="316017" y="202668"/>
            <a:ext cx="10515600" cy="13257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lt1"/>
              </a:buClr>
              <a:buSzPts val="2800"/>
              <a:buFont typeface="Gill Sans"/>
              <a:buNone/>
            </a:pPr>
            <a:r>
              <a:rPr lang="en-US" b="1">
                <a:latin typeface="Calibri"/>
                <a:ea typeface="Calibri"/>
                <a:cs typeface="Calibri"/>
                <a:sym typeface="Calibri"/>
              </a:rPr>
              <a:t>TRENDS IN ANNUAL AND</a:t>
            </a:r>
            <a:endParaRPr b="1">
              <a:latin typeface="Calibri"/>
              <a:ea typeface="Calibri"/>
              <a:cs typeface="Calibri"/>
              <a:sym typeface="Calibri"/>
            </a:endParaRPr>
          </a:p>
          <a:p>
            <a:pPr marL="0" lvl="0" indent="0" algn="l" rtl="0">
              <a:spcBef>
                <a:spcPts val="0"/>
              </a:spcBef>
              <a:spcAft>
                <a:spcPts val="0"/>
              </a:spcAft>
              <a:buClr>
                <a:schemeClr val="lt1"/>
              </a:buClr>
              <a:buSzPts val="2800"/>
              <a:buFont typeface="Gill Sans"/>
              <a:buNone/>
            </a:pPr>
            <a:r>
              <a:rPr lang="en-US" b="1">
                <a:latin typeface="Calibri"/>
                <a:ea typeface="Calibri"/>
                <a:cs typeface="Calibri"/>
                <a:sym typeface="Calibri"/>
              </a:rPr>
              <a:t>PAST 30D PREVALENCE OF USE</a:t>
            </a:r>
            <a:endParaRPr b="1">
              <a:latin typeface="Calibri"/>
              <a:ea typeface="Calibri"/>
              <a:cs typeface="Calibri"/>
              <a:sym typeface="Calibri"/>
            </a:endParaRPr>
          </a:p>
        </p:txBody>
      </p:sp>
      <p:pic>
        <p:nvPicPr>
          <p:cNvPr id="164" name="Google Shape;164;g3fba7be5028_0_1886" descr="Chart&#10;&#10;Description automatically generated"/>
          <p:cNvPicPr preferRelativeResize="0"/>
          <p:nvPr/>
        </p:nvPicPr>
        <p:blipFill rotWithShape="1">
          <a:blip r:embed="rId3">
            <a:alphaModFix/>
          </a:blip>
          <a:srcRect t="10864" r="2066" b="46895"/>
          <a:stretch/>
        </p:blipFill>
        <p:spPr>
          <a:xfrm>
            <a:off x="264309" y="1449828"/>
            <a:ext cx="5831692" cy="4021376"/>
          </a:xfrm>
          <a:prstGeom prst="rect">
            <a:avLst/>
          </a:prstGeom>
          <a:noFill/>
          <a:ln>
            <a:noFill/>
          </a:ln>
        </p:spPr>
      </p:pic>
      <p:pic>
        <p:nvPicPr>
          <p:cNvPr id="165" name="Google Shape;165;g3fba7be5028_0_1886" descr="Chart&#10;&#10;Description automatically generated"/>
          <p:cNvPicPr preferRelativeResize="0"/>
          <p:nvPr/>
        </p:nvPicPr>
        <p:blipFill rotWithShape="1">
          <a:blip r:embed="rId3">
            <a:alphaModFix/>
          </a:blip>
          <a:srcRect t="56046" r="-462"/>
          <a:stretch/>
        </p:blipFill>
        <p:spPr>
          <a:xfrm>
            <a:off x="6177522" y="1449828"/>
            <a:ext cx="5750170" cy="4022192"/>
          </a:xfrm>
          <a:prstGeom prst="rect">
            <a:avLst/>
          </a:prstGeom>
          <a:noFill/>
          <a:ln>
            <a:noFill/>
          </a:ln>
        </p:spPr>
      </p:pic>
      <p:pic>
        <p:nvPicPr>
          <p:cNvPr id="166" name="Google Shape;166;g3fba7be5028_0_1886"/>
          <p:cNvPicPr preferRelativeResize="0"/>
          <p:nvPr/>
        </p:nvPicPr>
        <p:blipFill rotWithShape="1">
          <a:blip r:embed="rId4">
            <a:alphaModFix/>
          </a:blip>
          <a:srcRect/>
          <a:stretch/>
        </p:blipFill>
        <p:spPr>
          <a:xfrm>
            <a:off x="264309" y="5701206"/>
            <a:ext cx="7184961" cy="47215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g3fba7be5028_0_2742"/>
          <p:cNvSpPr/>
          <p:nvPr/>
        </p:nvSpPr>
        <p:spPr>
          <a:xfrm>
            <a:off x="446534" y="457199"/>
            <a:ext cx="3703200" cy="95100"/>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rgbClr val="FFFFFF"/>
              </a:solidFill>
              <a:latin typeface="Gill Sans"/>
              <a:ea typeface="Gill Sans"/>
              <a:cs typeface="Gill Sans"/>
              <a:sym typeface="Gill Sans"/>
            </a:endParaRPr>
          </a:p>
        </p:txBody>
      </p:sp>
      <p:sp>
        <p:nvSpPr>
          <p:cNvPr id="173" name="Google Shape;173;g3fba7be5028_0_2742"/>
          <p:cNvSpPr/>
          <p:nvPr/>
        </p:nvSpPr>
        <p:spPr>
          <a:xfrm>
            <a:off x="8042141" y="453642"/>
            <a:ext cx="3703200" cy="98700"/>
          </a:xfrm>
          <a:prstGeom prst="rect">
            <a:avLst/>
          </a:pr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rgbClr val="FFFFFF"/>
              </a:solidFill>
              <a:latin typeface="Gill Sans"/>
              <a:ea typeface="Gill Sans"/>
              <a:cs typeface="Gill Sans"/>
              <a:sym typeface="Gill Sans"/>
            </a:endParaRPr>
          </a:p>
        </p:txBody>
      </p:sp>
      <p:sp>
        <p:nvSpPr>
          <p:cNvPr id="174" name="Google Shape;174;g3fba7be5028_0_2742"/>
          <p:cNvSpPr/>
          <p:nvPr/>
        </p:nvSpPr>
        <p:spPr>
          <a:xfrm>
            <a:off x="4241827" y="457199"/>
            <a:ext cx="3703200" cy="91500"/>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rgbClr val="FFFFFF"/>
              </a:solidFill>
              <a:latin typeface="Gill Sans"/>
              <a:ea typeface="Gill Sans"/>
              <a:cs typeface="Gill Sans"/>
              <a:sym typeface="Gill Sans"/>
            </a:endParaRPr>
          </a:p>
        </p:txBody>
      </p:sp>
      <p:sp>
        <p:nvSpPr>
          <p:cNvPr id="175" name="Google Shape;175;g3fba7be5028_0_2742"/>
          <p:cNvSpPr/>
          <p:nvPr/>
        </p:nvSpPr>
        <p:spPr>
          <a:xfrm>
            <a:off x="446534" y="3085764"/>
            <a:ext cx="11262900" cy="3304800"/>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rgbClr val="FFFFFF"/>
              </a:solidFill>
              <a:latin typeface="Gill Sans"/>
              <a:ea typeface="Gill Sans"/>
              <a:cs typeface="Gill Sans"/>
              <a:sym typeface="Gill Sans"/>
            </a:endParaRPr>
          </a:p>
        </p:txBody>
      </p:sp>
      <p:sp>
        <p:nvSpPr>
          <p:cNvPr id="176" name="Google Shape;176;g3fba7be5028_0_2742"/>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Gill Sans"/>
              <a:buNone/>
            </a:pPr>
            <a:endParaRPr sz="1800" b="0" i="0" u="none" strike="noStrike" cap="none">
              <a:solidFill>
                <a:srgbClr val="FFFFFF"/>
              </a:solidFill>
              <a:latin typeface="Gill Sans"/>
              <a:ea typeface="Gill Sans"/>
              <a:cs typeface="Gill Sans"/>
              <a:sym typeface="Gill Sans"/>
            </a:endParaRPr>
          </a:p>
        </p:txBody>
      </p:sp>
      <p:pic>
        <p:nvPicPr>
          <p:cNvPr id="177" name="Google Shape;177;g3fba7be5028_0_2742" descr="A graph with text overlay&#10;&#10;Description automatically generated with medium confidence"/>
          <p:cNvPicPr preferRelativeResize="0"/>
          <p:nvPr/>
        </p:nvPicPr>
        <p:blipFill rotWithShape="1">
          <a:blip r:embed="rId3">
            <a:alphaModFix/>
          </a:blip>
          <a:srcRect t="6244"/>
          <a:stretch/>
        </p:blipFill>
        <p:spPr>
          <a:xfrm>
            <a:off x="446534" y="723898"/>
            <a:ext cx="7498611" cy="5676902"/>
          </a:xfrm>
          <a:prstGeom prst="rect">
            <a:avLst/>
          </a:prstGeom>
          <a:noFill/>
          <a:ln>
            <a:noFill/>
          </a:ln>
        </p:spPr>
      </p:pic>
      <p:sp>
        <p:nvSpPr>
          <p:cNvPr id="178" name="Google Shape;178;g3fba7be5028_0_2742"/>
          <p:cNvSpPr/>
          <p:nvPr/>
        </p:nvSpPr>
        <p:spPr>
          <a:xfrm>
            <a:off x="8042141" y="723898"/>
            <a:ext cx="3703200" cy="5666700"/>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rgbClr val="FFFFFF"/>
              </a:solidFill>
              <a:latin typeface="Gill Sans"/>
              <a:ea typeface="Gill Sans"/>
              <a:cs typeface="Gill Sans"/>
              <a:sym typeface="Gill Sans"/>
            </a:endParaRPr>
          </a:p>
        </p:txBody>
      </p:sp>
      <p:sp>
        <p:nvSpPr>
          <p:cNvPr id="179" name="Google Shape;179;g3fba7be5028_0_2742"/>
          <p:cNvSpPr txBox="1">
            <a:spLocks noGrp="1"/>
          </p:cNvSpPr>
          <p:nvPr>
            <p:ph type="title"/>
          </p:nvPr>
        </p:nvSpPr>
        <p:spPr>
          <a:xfrm>
            <a:off x="8296269" y="1419224"/>
            <a:ext cx="3081600" cy="20859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rgbClr val="FFFFFF"/>
              </a:buClr>
              <a:buSzPts val="3600"/>
              <a:buFont typeface="Gill Sans"/>
              <a:buNone/>
            </a:pPr>
            <a:r>
              <a:rPr lang="en-US" sz="3600">
                <a:solidFill>
                  <a:srgbClr val="FFFFFF"/>
                </a:solidFill>
              </a:rPr>
              <a:t>DIFFERENCES B Y LOCAL ACCESS</a:t>
            </a:r>
            <a:endParaRPr/>
          </a:p>
        </p:txBody>
      </p:sp>
      <p:grpSp>
        <p:nvGrpSpPr>
          <p:cNvPr id="180" name="Google Shape;180;g3fba7be5028_0_2742"/>
          <p:cNvGrpSpPr/>
          <p:nvPr/>
        </p:nvGrpSpPr>
        <p:grpSpPr>
          <a:xfrm>
            <a:off x="446534" y="453642"/>
            <a:ext cx="11298813" cy="98700"/>
            <a:chOff x="446534" y="453643"/>
            <a:chExt cx="11298813" cy="98700"/>
          </a:xfrm>
        </p:grpSpPr>
        <p:sp>
          <p:nvSpPr>
            <p:cNvPr id="181" name="Google Shape;181;g3fba7be5028_0_2742"/>
            <p:cNvSpPr/>
            <p:nvPr/>
          </p:nvSpPr>
          <p:spPr>
            <a:xfrm>
              <a:off x="446534" y="457200"/>
              <a:ext cx="3703200" cy="95100"/>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rgbClr val="FFFFFF"/>
                </a:solidFill>
                <a:latin typeface="Gill Sans"/>
                <a:ea typeface="Gill Sans"/>
                <a:cs typeface="Gill Sans"/>
                <a:sym typeface="Gill Sans"/>
              </a:endParaRPr>
            </a:p>
          </p:txBody>
        </p:sp>
        <p:sp>
          <p:nvSpPr>
            <p:cNvPr id="182" name="Google Shape;182;g3fba7be5028_0_2742"/>
            <p:cNvSpPr/>
            <p:nvPr/>
          </p:nvSpPr>
          <p:spPr>
            <a:xfrm>
              <a:off x="8042147" y="453643"/>
              <a:ext cx="3703200" cy="98700"/>
            </a:xfrm>
            <a:prstGeom prst="rect">
              <a:avLst/>
            </a:pr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rgbClr val="FFFFFF"/>
                </a:solidFill>
                <a:latin typeface="Gill Sans"/>
                <a:ea typeface="Gill Sans"/>
                <a:cs typeface="Gill Sans"/>
                <a:sym typeface="Gill Sans"/>
              </a:endParaRPr>
            </a:p>
          </p:txBody>
        </p:sp>
        <p:sp>
          <p:nvSpPr>
            <p:cNvPr id="183" name="Google Shape;183;g3fba7be5028_0_2742"/>
            <p:cNvSpPr/>
            <p:nvPr/>
          </p:nvSpPr>
          <p:spPr>
            <a:xfrm>
              <a:off x="4241830" y="457200"/>
              <a:ext cx="3703200" cy="91500"/>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rgbClr val="FFFFFF"/>
                </a:solidFill>
                <a:latin typeface="Gill Sans"/>
                <a:ea typeface="Gill Sans"/>
                <a:cs typeface="Gill Sans"/>
                <a:sym typeface="Gill Sans"/>
              </a:endParaRPr>
            </a:p>
          </p:txBody>
        </p:sp>
      </p:grpSp>
      <p:sp>
        <p:nvSpPr>
          <p:cNvPr id="184" name="Google Shape;184;g3fba7be5028_0_2742"/>
          <p:cNvSpPr txBox="1"/>
          <p:nvPr/>
        </p:nvSpPr>
        <p:spPr>
          <a:xfrm>
            <a:off x="446534" y="6400799"/>
            <a:ext cx="12023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Gill Sans"/>
              <a:buNone/>
            </a:pPr>
            <a:r>
              <a:rPr lang="en-US" sz="1200" b="1" i="0" u="none" strike="noStrike" cap="none">
                <a:solidFill>
                  <a:srgbClr val="000000"/>
                </a:solidFill>
                <a:latin typeface="Gill Sans"/>
                <a:ea typeface="Gill Sans"/>
                <a:cs typeface="Gill Sans"/>
                <a:sym typeface="Gill Sans"/>
              </a:rPr>
              <a:t>Young-Wolff et al., 2024, </a:t>
            </a:r>
            <a:r>
              <a:rPr lang="en-US" sz="1200" b="1" i="1" u="none" strike="noStrike" cap="none">
                <a:solidFill>
                  <a:srgbClr val="000000"/>
                </a:solidFill>
                <a:latin typeface="Gill Sans"/>
                <a:ea typeface="Gill Sans"/>
                <a:cs typeface="Gill Sans"/>
                <a:sym typeface="Gill Sans"/>
              </a:rPr>
              <a:t>AJPH</a:t>
            </a:r>
            <a:endParaRPr sz="1200" b="1" i="0" u="none" strike="noStrike" cap="none">
              <a:solidFill>
                <a:srgbClr val="000000"/>
              </a:solidFill>
              <a:latin typeface="Gill Sans"/>
              <a:ea typeface="Gill Sans"/>
              <a:cs typeface="Gill Sans"/>
              <a:sym typeface="Gill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pic>
        <p:nvPicPr>
          <p:cNvPr id="195" name="Google Shape;195;g3fba7be5028_0_1911"/>
          <p:cNvPicPr preferRelativeResize="0"/>
          <p:nvPr/>
        </p:nvPicPr>
        <p:blipFill rotWithShape="1">
          <a:blip r:embed="rId3">
            <a:alphaModFix/>
          </a:blip>
          <a:srcRect/>
          <a:stretch/>
        </p:blipFill>
        <p:spPr>
          <a:xfrm>
            <a:off x="1524015" y="857252"/>
            <a:ext cx="4512367" cy="5143501"/>
          </a:xfrm>
          <a:custGeom>
            <a:avLst/>
            <a:gdLst/>
            <a:ahLst/>
            <a:cxnLst/>
            <a:rect l="l" t="t" r="r" b="b"/>
            <a:pathLst>
              <a:path w="6016489" h="6858001" extrusionOk="0">
                <a:moveTo>
                  <a:pt x="0" y="0"/>
                </a:moveTo>
                <a:lnTo>
                  <a:pt x="6016489" y="0"/>
                </a:lnTo>
                <a:lnTo>
                  <a:pt x="6016489" y="3"/>
                </a:lnTo>
                <a:lnTo>
                  <a:pt x="4217356" y="3"/>
                </a:lnTo>
                <a:lnTo>
                  <a:pt x="4429187" y="675864"/>
                </a:lnTo>
                <a:lnTo>
                  <a:pt x="4426326" y="675864"/>
                </a:lnTo>
                <a:lnTo>
                  <a:pt x="5659819" y="4611414"/>
                </a:lnTo>
                <a:lnTo>
                  <a:pt x="3962482" y="6858000"/>
                </a:lnTo>
                <a:lnTo>
                  <a:pt x="6016489" y="6858000"/>
                </a:lnTo>
                <a:lnTo>
                  <a:pt x="6016489" y="6858001"/>
                </a:lnTo>
                <a:lnTo>
                  <a:pt x="0" y="6858001"/>
                </a:lnTo>
                <a:close/>
              </a:path>
            </a:pathLst>
          </a:custGeom>
          <a:noFill/>
          <a:ln>
            <a:noFill/>
          </a:ln>
        </p:spPr>
      </p:pic>
      <p:pic>
        <p:nvPicPr>
          <p:cNvPr id="196" name="Google Shape;196;g3fba7be5028_0_1911"/>
          <p:cNvPicPr preferRelativeResize="0"/>
          <p:nvPr/>
        </p:nvPicPr>
        <p:blipFill rotWithShape="1">
          <a:blip r:embed="rId4">
            <a:alphaModFix/>
          </a:blip>
          <a:srcRect/>
          <a:stretch/>
        </p:blipFill>
        <p:spPr>
          <a:xfrm>
            <a:off x="4754299" y="1206824"/>
            <a:ext cx="3249269" cy="3039707"/>
          </a:xfrm>
          <a:custGeom>
            <a:avLst/>
            <a:gdLst/>
            <a:ahLst/>
            <a:cxnLst/>
            <a:rect l="l" t="t" r="r" b="b"/>
            <a:pathLst>
              <a:path w="4831627" h="4520011" extrusionOk="0">
                <a:moveTo>
                  <a:pt x="0" y="0"/>
                </a:moveTo>
                <a:lnTo>
                  <a:pt x="4831627" y="0"/>
                </a:lnTo>
                <a:lnTo>
                  <a:pt x="1416677" y="4520011"/>
                </a:lnTo>
                <a:close/>
              </a:path>
            </a:pathLst>
          </a:custGeom>
          <a:noFill/>
          <a:ln>
            <a:noFill/>
          </a:ln>
        </p:spPr>
      </p:pic>
      <p:pic>
        <p:nvPicPr>
          <p:cNvPr id="197" name="Google Shape;197;g3fba7be5028_0_1911"/>
          <p:cNvPicPr preferRelativeResize="0"/>
          <p:nvPr/>
        </p:nvPicPr>
        <p:blipFill rotWithShape="1">
          <a:blip r:embed="rId5">
            <a:alphaModFix/>
          </a:blip>
          <a:srcRect/>
          <a:stretch/>
        </p:blipFill>
        <p:spPr>
          <a:xfrm>
            <a:off x="4575400" y="1647475"/>
            <a:ext cx="5158403" cy="4354830"/>
          </a:xfrm>
          <a:custGeom>
            <a:avLst/>
            <a:gdLst/>
            <a:ahLst/>
            <a:cxnLst/>
            <a:rect l="l" t="t" r="r" b="b"/>
            <a:pathLst>
              <a:path w="8123469" h="6858000" extrusionOk="0">
                <a:moveTo>
                  <a:pt x="5181344" y="0"/>
                </a:moveTo>
                <a:lnTo>
                  <a:pt x="8123469" y="0"/>
                </a:lnTo>
                <a:lnTo>
                  <a:pt x="8123469" y="6858000"/>
                </a:lnTo>
                <a:lnTo>
                  <a:pt x="0" y="6858000"/>
                </a:lnTo>
                <a:close/>
              </a:path>
            </a:pathLst>
          </a:cu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g3fbaacb5ebb_0_0"/>
          <p:cNvSpPr/>
          <p:nvPr/>
        </p:nvSpPr>
        <p:spPr>
          <a:xfrm>
            <a:off x="446534" y="2301994"/>
            <a:ext cx="11262900" cy="3304800"/>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rgbClr val="FFFFFF"/>
              </a:solidFill>
              <a:latin typeface="Gill Sans"/>
              <a:ea typeface="Gill Sans"/>
              <a:cs typeface="Gill Sans"/>
              <a:sym typeface="Gill Sans"/>
            </a:endParaRPr>
          </a:p>
        </p:txBody>
      </p:sp>
      <p:sp>
        <p:nvSpPr>
          <p:cNvPr id="204" name="Google Shape;204;g3fbaacb5ebb_0_0"/>
          <p:cNvSpPr/>
          <p:nvPr/>
        </p:nvSpPr>
        <p:spPr>
          <a:xfrm>
            <a:off x="0" y="1310375"/>
            <a:ext cx="12192000" cy="4764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Gill Sans"/>
              <a:buNone/>
            </a:pPr>
            <a:endParaRPr sz="1800" b="0" i="0" u="none" strike="noStrike" cap="none">
              <a:solidFill>
                <a:srgbClr val="FFFFFF"/>
              </a:solidFill>
              <a:latin typeface="Gill Sans"/>
              <a:ea typeface="Gill Sans"/>
              <a:cs typeface="Gill Sans"/>
              <a:sym typeface="Gill Sans"/>
            </a:endParaRPr>
          </a:p>
        </p:txBody>
      </p:sp>
      <p:pic>
        <p:nvPicPr>
          <p:cNvPr id="205" name="Google Shape;205;g3fbaacb5ebb_0_0"/>
          <p:cNvPicPr preferRelativeResize="0"/>
          <p:nvPr/>
        </p:nvPicPr>
        <p:blipFill rotWithShape="1">
          <a:blip r:embed="rId3">
            <a:alphaModFix/>
          </a:blip>
          <a:srcRect/>
          <a:stretch/>
        </p:blipFill>
        <p:spPr>
          <a:xfrm>
            <a:off x="931166" y="812834"/>
            <a:ext cx="6518799" cy="4620227"/>
          </a:xfrm>
          <a:prstGeom prst="rect">
            <a:avLst/>
          </a:prstGeom>
          <a:solidFill>
            <a:srgbClr val="8EBCD4"/>
          </a:solidFill>
          <a:ln>
            <a:noFill/>
          </a:ln>
        </p:spPr>
      </p:pic>
      <p:sp>
        <p:nvSpPr>
          <p:cNvPr id="206" name="Google Shape;206;g3fbaacb5ebb_0_0"/>
          <p:cNvSpPr/>
          <p:nvPr/>
        </p:nvSpPr>
        <p:spPr>
          <a:xfrm>
            <a:off x="8042150" y="1690007"/>
            <a:ext cx="3703200" cy="4247400"/>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rgbClr val="FFFFFF"/>
              </a:solidFill>
              <a:latin typeface="Gill Sans"/>
              <a:ea typeface="Gill Sans"/>
              <a:cs typeface="Gill Sans"/>
              <a:sym typeface="Gill Sans"/>
            </a:endParaRPr>
          </a:p>
        </p:txBody>
      </p:sp>
      <p:sp>
        <p:nvSpPr>
          <p:cNvPr id="207" name="Google Shape;207;g3fbaacb5ebb_0_0"/>
          <p:cNvSpPr txBox="1">
            <a:spLocks noGrp="1"/>
          </p:cNvSpPr>
          <p:nvPr>
            <p:ph type="title" idx="4294967295"/>
          </p:nvPr>
        </p:nvSpPr>
        <p:spPr>
          <a:xfrm>
            <a:off x="8352950" y="1730529"/>
            <a:ext cx="3081600" cy="20859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rgbClr val="FFFFFF"/>
              </a:buClr>
              <a:buSzPts val="3600"/>
              <a:buFont typeface="Gill Sans"/>
              <a:buNone/>
            </a:pPr>
            <a:r>
              <a:rPr lang="en-US" sz="3600">
                <a:solidFill>
                  <a:srgbClr val="FFFFFF"/>
                </a:solidFill>
              </a:rPr>
              <a:t>DISPARITIES IN USE</a:t>
            </a:r>
            <a:endParaRPr/>
          </a:p>
        </p:txBody>
      </p:sp>
      <p:sp>
        <p:nvSpPr>
          <p:cNvPr id="208" name="Google Shape;208;g3fbaacb5ebb_0_0"/>
          <p:cNvSpPr txBox="1"/>
          <p:nvPr/>
        </p:nvSpPr>
        <p:spPr>
          <a:xfrm>
            <a:off x="931166" y="5795535"/>
            <a:ext cx="5284800" cy="6954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4590B8"/>
              </a:buClr>
              <a:buSzPts val="1472"/>
              <a:buFont typeface="Gill Sans"/>
              <a:buNone/>
            </a:pPr>
            <a:r>
              <a:rPr lang="en-US" sz="1600" b="0" i="0" u="none" strike="noStrike" cap="none">
                <a:solidFill>
                  <a:srgbClr val="000000"/>
                </a:solidFill>
                <a:latin typeface="Gill Sans"/>
                <a:ea typeface="Gill Sans"/>
                <a:cs typeface="Gill Sans"/>
                <a:sym typeface="Gill Sans"/>
              </a:rPr>
              <a:t>MGH SURF SURVEY, UNPUBLISHED</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g3fbaacb5ebb_0_16"/>
          <p:cNvSpPr/>
          <p:nvPr/>
        </p:nvSpPr>
        <p:spPr>
          <a:xfrm>
            <a:off x="446534" y="2301994"/>
            <a:ext cx="11262900" cy="3304800"/>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rgbClr val="FFFFFF"/>
              </a:solidFill>
              <a:latin typeface="Gill Sans"/>
              <a:ea typeface="Gill Sans"/>
              <a:cs typeface="Gill Sans"/>
              <a:sym typeface="Gill Sans"/>
            </a:endParaRPr>
          </a:p>
        </p:txBody>
      </p:sp>
      <p:sp>
        <p:nvSpPr>
          <p:cNvPr id="215" name="Google Shape;215;g3fbaacb5ebb_0_16"/>
          <p:cNvSpPr/>
          <p:nvPr/>
        </p:nvSpPr>
        <p:spPr>
          <a:xfrm>
            <a:off x="0" y="1102179"/>
            <a:ext cx="12192000" cy="4972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Gill Sans"/>
              <a:buNone/>
            </a:pPr>
            <a:endParaRPr sz="1800" b="0" i="0" u="none" strike="noStrike" cap="none">
              <a:solidFill>
                <a:srgbClr val="FFFFFF"/>
              </a:solidFill>
              <a:latin typeface="Gill Sans"/>
              <a:ea typeface="Gill Sans"/>
              <a:cs typeface="Gill Sans"/>
              <a:sym typeface="Gill Sans"/>
            </a:endParaRPr>
          </a:p>
        </p:txBody>
      </p:sp>
      <p:sp>
        <p:nvSpPr>
          <p:cNvPr id="216" name="Google Shape;216;g3fbaacb5ebb_0_16"/>
          <p:cNvSpPr/>
          <p:nvPr/>
        </p:nvSpPr>
        <p:spPr>
          <a:xfrm>
            <a:off x="8042150" y="1396103"/>
            <a:ext cx="3703200" cy="4210800"/>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rgbClr val="FFFFFF"/>
              </a:solidFill>
              <a:latin typeface="Gill Sans"/>
              <a:ea typeface="Gill Sans"/>
              <a:cs typeface="Gill Sans"/>
              <a:sym typeface="Gill Sans"/>
            </a:endParaRPr>
          </a:p>
        </p:txBody>
      </p:sp>
      <p:sp>
        <p:nvSpPr>
          <p:cNvPr id="217" name="Google Shape;217;g3fbaacb5ebb_0_16"/>
          <p:cNvSpPr txBox="1">
            <a:spLocks noGrp="1"/>
          </p:cNvSpPr>
          <p:nvPr>
            <p:ph type="title" idx="4294967295"/>
          </p:nvPr>
        </p:nvSpPr>
        <p:spPr>
          <a:xfrm>
            <a:off x="8352950" y="2154004"/>
            <a:ext cx="3081600" cy="20859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rgbClr val="FFFFFF"/>
              </a:buClr>
              <a:buSzPts val="3600"/>
              <a:buFont typeface="Gill Sans"/>
              <a:buNone/>
            </a:pPr>
            <a:r>
              <a:rPr lang="en-US" sz="3600">
                <a:solidFill>
                  <a:srgbClr val="FFFFFF"/>
                </a:solidFill>
                <a:latin typeface="Calibri"/>
                <a:ea typeface="Calibri"/>
                <a:cs typeface="Calibri"/>
                <a:sym typeface="Calibri"/>
              </a:rPr>
              <a:t>DISPARITIES IN USE</a:t>
            </a:r>
            <a:endParaRPr>
              <a:latin typeface="Calibri"/>
              <a:ea typeface="Calibri"/>
              <a:cs typeface="Calibri"/>
              <a:sym typeface="Calibri"/>
            </a:endParaRPr>
          </a:p>
        </p:txBody>
      </p:sp>
      <p:sp>
        <p:nvSpPr>
          <p:cNvPr id="218" name="Google Shape;218;g3fbaacb5ebb_0_16"/>
          <p:cNvSpPr txBox="1"/>
          <p:nvPr/>
        </p:nvSpPr>
        <p:spPr>
          <a:xfrm>
            <a:off x="931166" y="5464882"/>
            <a:ext cx="5284800" cy="6954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4590B8"/>
              </a:buClr>
              <a:buSzPts val="1472"/>
              <a:buFont typeface="Gill Sans"/>
              <a:buNone/>
            </a:pPr>
            <a:r>
              <a:rPr lang="en-US" sz="1600" b="0" i="0" u="none" strike="noStrike" cap="none">
                <a:solidFill>
                  <a:srgbClr val="000000"/>
                </a:solidFill>
                <a:latin typeface="Gill Sans"/>
                <a:ea typeface="Gill Sans"/>
                <a:cs typeface="Gill Sans"/>
                <a:sym typeface="Gill Sans"/>
              </a:rPr>
              <a:t>MGH SURF SURVEY, UNPUBLISHED</a:t>
            </a:r>
            <a:endParaRPr/>
          </a:p>
        </p:txBody>
      </p:sp>
      <p:pic>
        <p:nvPicPr>
          <p:cNvPr id="219" name="Google Shape;219;g3fbaacb5ebb_0_16"/>
          <p:cNvPicPr preferRelativeResize="0"/>
          <p:nvPr/>
        </p:nvPicPr>
        <p:blipFill rotWithShape="1">
          <a:blip r:embed="rId3">
            <a:alphaModFix/>
          </a:blip>
          <a:srcRect/>
          <a:stretch/>
        </p:blipFill>
        <p:spPr>
          <a:xfrm>
            <a:off x="1230553" y="130158"/>
            <a:ext cx="6027576" cy="4845411"/>
          </a:xfrm>
          <a:prstGeom prst="rect">
            <a:avLst/>
          </a:prstGeom>
          <a:solidFill>
            <a:srgbClr val="8EBCD4"/>
          </a:solid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g3fbaacb5ebb_0_35"/>
          <p:cNvSpPr/>
          <p:nvPr/>
        </p:nvSpPr>
        <p:spPr>
          <a:xfrm>
            <a:off x="446534" y="2301994"/>
            <a:ext cx="11262900" cy="3304800"/>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rgbClr val="FFFFFF"/>
              </a:solidFill>
              <a:latin typeface="Gill Sans"/>
              <a:ea typeface="Gill Sans"/>
              <a:cs typeface="Gill Sans"/>
              <a:sym typeface="Gill Sans"/>
            </a:endParaRPr>
          </a:p>
        </p:txBody>
      </p:sp>
      <p:sp>
        <p:nvSpPr>
          <p:cNvPr id="226" name="Google Shape;226;g3fbaacb5ebb_0_35"/>
          <p:cNvSpPr/>
          <p:nvPr/>
        </p:nvSpPr>
        <p:spPr>
          <a:xfrm>
            <a:off x="0" y="1496004"/>
            <a:ext cx="12192000" cy="4578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Gill Sans"/>
              <a:buNone/>
            </a:pPr>
            <a:endParaRPr sz="1800" b="0" i="0" u="none" strike="noStrike" cap="none">
              <a:solidFill>
                <a:srgbClr val="FFFFFF"/>
              </a:solidFill>
              <a:latin typeface="Gill Sans"/>
              <a:ea typeface="Gill Sans"/>
              <a:cs typeface="Gill Sans"/>
              <a:sym typeface="Gill Sans"/>
            </a:endParaRPr>
          </a:p>
        </p:txBody>
      </p:sp>
      <p:sp>
        <p:nvSpPr>
          <p:cNvPr id="227" name="Google Shape;227;g3fbaacb5ebb_0_35"/>
          <p:cNvSpPr/>
          <p:nvPr/>
        </p:nvSpPr>
        <p:spPr>
          <a:xfrm>
            <a:off x="8042150" y="2103304"/>
            <a:ext cx="3703200" cy="3503400"/>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rgbClr val="FFFFFF"/>
              </a:solidFill>
              <a:latin typeface="Gill Sans"/>
              <a:ea typeface="Gill Sans"/>
              <a:cs typeface="Gill Sans"/>
              <a:sym typeface="Gill Sans"/>
            </a:endParaRPr>
          </a:p>
        </p:txBody>
      </p:sp>
      <p:sp>
        <p:nvSpPr>
          <p:cNvPr id="228" name="Google Shape;228;g3fbaacb5ebb_0_35"/>
          <p:cNvSpPr txBox="1">
            <a:spLocks noGrp="1"/>
          </p:cNvSpPr>
          <p:nvPr>
            <p:ph type="title" idx="4294967295"/>
          </p:nvPr>
        </p:nvSpPr>
        <p:spPr>
          <a:xfrm>
            <a:off x="8443225" y="2103304"/>
            <a:ext cx="3081600" cy="20859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rgbClr val="FFFFFF"/>
              </a:buClr>
              <a:buSzPts val="3600"/>
              <a:buFont typeface="Gill Sans"/>
              <a:buNone/>
            </a:pPr>
            <a:r>
              <a:rPr lang="en-US" sz="3600">
                <a:solidFill>
                  <a:srgbClr val="FFFFFF"/>
                </a:solidFill>
                <a:latin typeface="Calibri"/>
                <a:ea typeface="Calibri"/>
                <a:cs typeface="Calibri"/>
                <a:sym typeface="Calibri"/>
              </a:rPr>
              <a:t>DISPARITIES IN USE</a:t>
            </a:r>
            <a:endParaRPr>
              <a:latin typeface="Calibri"/>
              <a:ea typeface="Calibri"/>
              <a:cs typeface="Calibri"/>
              <a:sym typeface="Calibri"/>
            </a:endParaRPr>
          </a:p>
        </p:txBody>
      </p:sp>
      <p:sp>
        <p:nvSpPr>
          <p:cNvPr id="229" name="Google Shape;229;g3fbaacb5ebb_0_35"/>
          <p:cNvSpPr txBox="1"/>
          <p:nvPr/>
        </p:nvSpPr>
        <p:spPr>
          <a:xfrm>
            <a:off x="931166" y="5464882"/>
            <a:ext cx="5284800" cy="6954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4590B8"/>
              </a:buClr>
              <a:buSzPts val="1472"/>
              <a:buFont typeface="Gill Sans"/>
              <a:buNone/>
            </a:pPr>
            <a:r>
              <a:rPr lang="en-US" sz="1600" b="0" i="0" u="none" strike="noStrike" cap="none">
                <a:solidFill>
                  <a:srgbClr val="000000"/>
                </a:solidFill>
                <a:latin typeface="Gill Sans"/>
                <a:ea typeface="Gill Sans"/>
                <a:cs typeface="Gill Sans"/>
                <a:sym typeface="Gill Sans"/>
              </a:rPr>
              <a:t>MGH SURF SURVEY, UNPUBLISHED</a:t>
            </a:r>
            <a:endParaRPr/>
          </a:p>
        </p:txBody>
      </p:sp>
      <p:pic>
        <p:nvPicPr>
          <p:cNvPr id="230" name="Google Shape;230;g3fbaacb5ebb_0_35"/>
          <p:cNvPicPr preferRelativeResize="0"/>
          <p:nvPr/>
        </p:nvPicPr>
        <p:blipFill rotWithShape="1">
          <a:blip r:embed="rId3">
            <a:alphaModFix/>
          </a:blip>
          <a:srcRect/>
          <a:stretch/>
        </p:blipFill>
        <p:spPr>
          <a:xfrm>
            <a:off x="1014493" y="356071"/>
            <a:ext cx="6454672" cy="4578314"/>
          </a:xfrm>
          <a:prstGeom prst="rect">
            <a:avLst/>
          </a:prstGeom>
          <a:solidFill>
            <a:srgbClr val="8EBCD4"/>
          </a:solid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g3fba7be5028_0_195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US">
                <a:latin typeface="Calibri"/>
                <a:ea typeface="Calibri"/>
                <a:cs typeface="Calibri"/>
                <a:sym typeface="Calibri"/>
              </a:rPr>
              <a:t>RISING POTENCIES</a:t>
            </a:r>
            <a:endParaRPr>
              <a:latin typeface="Calibri"/>
              <a:ea typeface="Calibri"/>
              <a:cs typeface="Calibri"/>
              <a:sym typeface="Calibri"/>
            </a:endParaRPr>
          </a:p>
        </p:txBody>
      </p:sp>
      <p:pic>
        <p:nvPicPr>
          <p:cNvPr id="237" name="Google Shape;237;g3fba7be5028_0_1956"/>
          <p:cNvPicPr preferRelativeResize="0"/>
          <p:nvPr/>
        </p:nvPicPr>
        <p:blipFill rotWithShape="1">
          <a:blip r:embed="rId3">
            <a:alphaModFix/>
          </a:blip>
          <a:srcRect/>
          <a:stretch/>
        </p:blipFill>
        <p:spPr>
          <a:xfrm>
            <a:off x="6142953" y="2586446"/>
            <a:ext cx="6007608" cy="2761488"/>
          </a:xfrm>
          <a:prstGeom prst="rect">
            <a:avLst/>
          </a:prstGeom>
          <a:noFill/>
          <a:ln>
            <a:noFill/>
          </a:ln>
        </p:spPr>
      </p:pic>
      <p:pic>
        <p:nvPicPr>
          <p:cNvPr id="238" name="Google Shape;238;g3fba7be5028_0_1956" descr="A screenshot of a cell phone&#10;&#10;Description automatically generated"/>
          <p:cNvPicPr preferRelativeResize="0"/>
          <p:nvPr/>
        </p:nvPicPr>
        <p:blipFill rotWithShape="1">
          <a:blip r:embed="rId4">
            <a:alphaModFix/>
          </a:blip>
          <a:srcRect/>
          <a:stretch/>
        </p:blipFill>
        <p:spPr>
          <a:xfrm>
            <a:off x="109143" y="2586446"/>
            <a:ext cx="6004199" cy="2761931"/>
          </a:xfrm>
          <a:prstGeom prst="rect">
            <a:avLst/>
          </a:prstGeom>
          <a:noFill/>
          <a:ln>
            <a:noFill/>
          </a:ln>
        </p:spPr>
      </p:pic>
      <p:sp>
        <p:nvSpPr>
          <p:cNvPr id="239" name="Google Shape;239;g3fba7be5028_0_1956"/>
          <p:cNvSpPr txBox="1"/>
          <p:nvPr/>
        </p:nvSpPr>
        <p:spPr>
          <a:xfrm>
            <a:off x="109143" y="5809204"/>
            <a:ext cx="68808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Gill Sans"/>
              <a:buNone/>
            </a:pPr>
            <a:r>
              <a:rPr lang="en-US" sz="1200" b="1" i="0" u="none" strike="noStrike" cap="none">
                <a:solidFill>
                  <a:srgbClr val="000000"/>
                </a:solidFill>
                <a:latin typeface="Calibri"/>
                <a:ea typeface="Calibri"/>
                <a:cs typeface="Calibri"/>
                <a:sym typeface="Calibri"/>
              </a:rPr>
              <a:t>ElSohly et al., 2016, </a:t>
            </a:r>
            <a:r>
              <a:rPr lang="en-US" sz="1200" b="1" i="1" u="none" strike="noStrike" cap="none">
                <a:solidFill>
                  <a:srgbClr val="000000"/>
                </a:solidFill>
                <a:latin typeface="Calibri"/>
                <a:ea typeface="Calibri"/>
                <a:cs typeface="Calibri"/>
                <a:sym typeface="Calibri"/>
              </a:rPr>
              <a:t>Biological Psychiatry</a:t>
            </a:r>
            <a:endParaRPr sz="1200" b="1" i="0" u="none" strike="noStrike" cap="none">
              <a:solidFill>
                <a:srgbClr val="00000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pic>
        <p:nvPicPr>
          <p:cNvPr id="245" name="Google Shape;245;g3fbaacb5ebb_0_54"/>
          <p:cNvPicPr preferRelativeResize="0"/>
          <p:nvPr/>
        </p:nvPicPr>
        <p:blipFill rotWithShape="1">
          <a:blip r:embed="rId3">
            <a:alphaModFix/>
          </a:blip>
          <a:srcRect/>
          <a:stretch/>
        </p:blipFill>
        <p:spPr>
          <a:xfrm>
            <a:off x="25" y="12247"/>
            <a:ext cx="6016489" cy="6172201"/>
          </a:xfrm>
          <a:custGeom>
            <a:avLst/>
            <a:gdLst/>
            <a:ahLst/>
            <a:cxnLst/>
            <a:rect l="l" t="t" r="r" b="b"/>
            <a:pathLst>
              <a:path w="6016489" h="6858001" extrusionOk="0">
                <a:moveTo>
                  <a:pt x="0" y="0"/>
                </a:moveTo>
                <a:lnTo>
                  <a:pt x="6016489" y="0"/>
                </a:lnTo>
                <a:lnTo>
                  <a:pt x="6016489" y="3"/>
                </a:lnTo>
                <a:lnTo>
                  <a:pt x="4217356" y="3"/>
                </a:lnTo>
                <a:lnTo>
                  <a:pt x="4429187" y="675864"/>
                </a:lnTo>
                <a:lnTo>
                  <a:pt x="4426326" y="675864"/>
                </a:lnTo>
                <a:lnTo>
                  <a:pt x="5659819" y="4611414"/>
                </a:lnTo>
                <a:lnTo>
                  <a:pt x="3962482" y="6858000"/>
                </a:lnTo>
                <a:lnTo>
                  <a:pt x="6016489" y="6858000"/>
                </a:lnTo>
                <a:lnTo>
                  <a:pt x="6016489" y="6858001"/>
                </a:lnTo>
                <a:lnTo>
                  <a:pt x="0" y="6858001"/>
                </a:lnTo>
                <a:close/>
              </a:path>
            </a:pathLst>
          </a:custGeom>
          <a:noFill/>
          <a:ln>
            <a:noFill/>
          </a:ln>
        </p:spPr>
      </p:pic>
      <p:pic>
        <p:nvPicPr>
          <p:cNvPr id="246" name="Google Shape;246;g3fbaacb5ebb_0_54"/>
          <p:cNvPicPr preferRelativeResize="0"/>
          <p:nvPr/>
        </p:nvPicPr>
        <p:blipFill rotWithShape="1">
          <a:blip r:embed="rId4">
            <a:alphaModFix/>
          </a:blip>
          <a:srcRect/>
          <a:stretch/>
        </p:blipFill>
        <p:spPr>
          <a:xfrm>
            <a:off x="4485553" y="0"/>
            <a:ext cx="4201127" cy="3758269"/>
          </a:xfrm>
          <a:custGeom>
            <a:avLst/>
            <a:gdLst/>
            <a:ahLst/>
            <a:cxnLst/>
            <a:rect l="l" t="t" r="r" b="b"/>
            <a:pathLst>
              <a:path w="4831627" h="4520011" extrusionOk="0">
                <a:moveTo>
                  <a:pt x="0" y="0"/>
                </a:moveTo>
                <a:lnTo>
                  <a:pt x="4831627" y="0"/>
                </a:lnTo>
                <a:lnTo>
                  <a:pt x="1416677" y="4520011"/>
                </a:lnTo>
                <a:close/>
              </a:path>
            </a:pathLst>
          </a:custGeom>
          <a:noFill/>
          <a:ln>
            <a:noFill/>
          </a:ln>
        </p:spPr>
      </p:pic>
      <p:pic>
        <p:nvPicPr>
          <p:cNvPr id="247" name="Google Shape;247;g3fbaacb5ebb_0_54"/>
          <p:cNvPicPr preferRelativeResize="0"/>
          <p:nvPr/>
        </p:nvPicPr>
        <p:blipFill rotWithShape="1">
          <a:blip r:embed="rId5">
            <a:alphaModFix/>
          </a:blip>
          <a:srcRect/>
          <a:stretch/>
        </p:blipFill>
        <p:spPr>
          <a:xfrm>
            <a:off x="4068525" y="1420575"/>
            <a:ext cx="8123469" cy="4749165"/>
          </a:xfrm>
          <a:custGeom>
            <a:avLst/>
            <a:gdLst/>
            <a:ahLst/>
            <a:cxnLst/>
            <a:rect l="l" t="t" r="r" b="b"/>
            <a:pathLst>
              <a:path w="8123469" h="6858000" extrusionOk="0">
                <a:moveTo>
                  <a:pt x="5181344" y="0"/>
                </a:moveTo>
                <a:lnTo>
                  <a:pt x="8123469" y="0"/>
                </a:lnTo>
                <a:lnTo>
                  <a:pt x="8123469" y="6858000"/>
                </a:lnTo>
                <a:lnTo>
                  <a:pt x="0" y="6858000"/>
                </a:lnTo>
                <a:close/>
              </a:path>
            </a:pathLst>
          </a:custGeom>
          <a:noFill/>
          <a:ln>
            <a:noFill/>
          </a:ln>
        </p:spPr>
      </p:pic>
      <p:sp>
        <p:nvSpPr>
          <p:cNvPr id="248" name="Google Shape;248;g3fbaacb5ebb_0_54"/>
          <p:cNvSpPr txBox="1"/>
          <p:nvPr/>
        </p:nvSpPr>
        <p:spPr>
          <a:xfrm>
            <a:off x="247180" y="2536205"/>
            <a:ext cx="4371000" cy="1785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Gill Sans"/>
              <a:buNone/>
            </a:pPr>
            <a:r>
              <a:rPr lang="en-US" sz="2200" b="1" i="0" u="none" strike="noStrike" cap="none">
                <a:solidFill>
                  <a:srgbClr val="FFFFFF"/>
                </a:solidFill>
                <a:latin typeface="Gill Sans"/>
                <a:ea typeface="Gill Sans"/>
                <a:cs typeface="Gill Sans"/>
                <a:sym typeface="Gill Sans"/>
              </a:rPr>
              <a:t>Novel forms of  THC delivery are the new norm, yet use is difficult to detect and we have very little information on long-term effects.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3fbaacb5ebb_0_66"/>
          <p:cNvSpPr/>
          <p:nvPr/>
        </p:nvSpPr>
        <p:spPr>
          <a:xfrm>
            <a:off x="3148724" y="4256250"/>
            <a:ext cx="7539300" cy="1899900"/>
          </a:xfrm>
          <a:prstGeom prst="rect">
            <a:avLst/>
          </a:prstGeom>
          <a:solidFill>
            <a:srgbClr val="404040"/>
          </a:solidFill>
          <a:ln w="127000" cap="sq" cmpd="thinThick">
            <a:solidFill>
              <a:srgbClr val="40404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55" name="Google Shape;255;g3fbaacb5ebb_0_66"/>
          <p:cNvSpPr txBox="1">
            <a:spLocks noGrp="1"/>
          </p:cNvSpPr>
          <p:nvPr>
            <p:ph type="title"/>
          </p:nvPr>
        </p:nvSpPr>
        <p:spPr>
          <a:xfrm>
            <a:off x="3490968" y="4420223"/>
            <a:ext cx="6829500" cy="861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FFFFFF"/>
              </a:buClr>
              <a:buSzPts val="4000"/>
              <a:buFont typeface="Calibri"/>
              <a:buNone/>
            </a:pPr>
            <a:r>
              <a:rPr lang="en-US" sz="4000">
                <a:solidFill>
                  <a:srgbClr val="FFFFFF"/>
                </a:solidFill>
                <a:latin typeface="Calibri"/>
                <a:ea typeface="Calibri"/>
                <a:cs typeface="Calibri"/>
                <a:sym typeface="Calibri"/>
              </a:rPr>
              <a:t>Other vape devices</a:t>
            </a:r>
            <a:endParaRPr>
              <a:latin typeface="Calibri"/>
              <a:ea typeface="Calibri"/>
              <a:cs typeface="Calibri"/>
              <a:sym typeface="Calibri"/>
            </a:endParaRPr>
          </a:p>
        </p:txBody>
      </p:sp>
      <p:pic>
        <p:nvPicPr>
          <p:cNvPr id="256" name="Google Shape;256;g3fbaacb5ebb_0_66" descr="Image result for lipstick vaping devices"/>
          <p:cNvPicPr preferRelativeResize="0"/>
          <p:nvPr/>
        </p:nvPicPr>
        <p:blipFill rotWithShape="1">
          <a:blip r:embed="rId3">
            <a:alphaModFix/>
          </a:blip>
          <a:srcRect/>
          <a:stretch/>
        </p:blipFill>
        <p:spPr>
          <a:xfrm>
            <a:off x="6" y="7"/>
            <a:ext cx="2184140" cy="4111323"/>
          </a:xfrm>
          <a:prstGeom prst="rect">
            <a:avLst/>
          </a:prstGeom>
          <a:noFill/>
          <a:ln>
            <a:noFill/>
          </a:ln>
        </p:spPr>
      </p:pic>
      <p:pic>
        <p:nvPicPr>
          <p:cNvPr id="257" name="Google Shape;257;g3fbaacb5ebb_0_66"/>
          <p:cNvPicPr preferRelativeResize="0"/>
          <p:nvPr/>
        </p:nvPicPr>
        <p:blipFill rotWithShape="1">
          <a:blip r:embed="rId4">
            <a:alphaModFix/>
          </a:blip>
          <a:srcRect/>
          <a:stretch/>
        </p:blipFill>
        <p:spPr>
          <a:xfrm>
            <a:off x="3802217" y="9"/>
            <a:ext cx="2358054" cy="2010551"/>
          </a:xfrm>
          <a:prstGeom prst="rect">
            <a:avLst/>
          </a:prstGeom>
          <a:noFill/>
          <a:ln>
            <a:noFill/>
          </a:ln>
        </p:spPr>
      </p:pic>
      <p:pic>
        <p:nvPicPr>
          <p:cNvPr id="258" name="Google Shape;258;g3fbaacb5ebb_0_66"/>
          <p:cNvPicPr preferRelativeResize="0"/>
          <p:nvPr/>
        </p:nvPicPr>
        <p:blipFill rotWithShape="1">
          <a:blip r:embed="rId5">
            <a:alphaModFix/>
          </a:blip>
          <a:srcRect/>
          <a:stretch/>
        </p:blipFill>
        <p:spPr>
          <a:xfrm>
            <a:off x="2627801" y="2097526"/>
            <a:ext cx="1408670" cy="2013804"/>
          </a:xfrm>
          <a:prstGeom prst="rect">
            <a:avLst/>
          </a:prstGeom>
          <a:noFill/>
          <a:ln>
            <a:noFill/>
          </a:ln>
        </p:spPr>
      </p:pic>
      <p:pic>
        <p:nvPicPr>
          <p:cNvPr id="259" name="Google Shape;259;g3fbaacb5ebb_0_66"/>
          <p:cNvPicPr preferRelativeResize="0"/>
          <p:nvPr/>
        </p:nvPicPr>
        <p:blipFill rotWithShape="1">
          <a:blip r:embed="rId6">
            <a:alphaModFix/>
          </a:blip>
          <a:srcRect/>
          <a:stretch/>
        </p:blipFill>
        <p:spPr>
          <a:xfrm>
            <a:off x="5679395" y="83986"/>
            <a:ext cx="2684944" cy="4111321"/>
          </a:xfrm>
          <a:prstGeom prst="rect">
            <a:avLst/>
          </a:prstGeom>
          <a:noFill/>
          <a:ln>
            <a:noFill/>
          </a:ln>
        </p:spPr>
      </p:pic>
      <p:cxnSp>
        <p:nvCxnSpPr>
          <p:cNvPr id="260" name="Google Shape;260;g3fbaacb5ebb_0_66"/>
          <p:cNvCxnSpPr/>
          <p:nvPr/>
        </p:nvCxnSpPr>
        <p:spPr>
          <a:xfrm>
            <a:off x="3607434" y="5372372"/>
            <a:ext cx="5486400" cy="0"/>
          </a:xfrm>
          <a:prstGeom prst="straightConnector1">
            <a:avLst/>
          </a:prstGeom>
          <a:noFill/>
          <a:ln w="15875" cap="flat" cmpd="sng">
            <a:solidFill>
              <a:srgbClr val="D9D9D9"/>
            </a:solidFill>
            <a:prstDash val="solid"/>
            <a:miter lim="8000"/>
            <a:headEnd type="none" w="sm" len="sm"/>
            <a:tailEnd type="none" w="sm" len="sm"/>
          </a:ln>
        </p:spPr>
      </p:cxnSp>
      <p:pic>
        <p:nvPicPr>
          <p:cNvPr id="261" name="Google Shape;261;g3fbaacb5ebb_0_66"/>
          <p:cNvPicPr preferRelativeResize="0"/>
          <p:nvPr/>
        </p:nvPicPr>
        <p:blipFill rotWithShape="1">
          <a:blip r:embed="rId7">
            <a:alphaModFix/>
          </a:blip>
          <a:srcRect/>
          <a:stretch/>
        </p:blipFill>
        <p:spPr>
          <a:xfrm>
            <a:off x="118859" y="4203990"/>
            <a:ext cx="1947721" cy="2010551"/>
          </a:xfrm>
          <a:prstGeom prst="rect">
            <a:avLst/>
          </a:prstGeom>
          <a:noFill/>
          <a:ln>
            <a:noFill/>
          </a:ln>
        </p:spPr>
      </p:pic>
      <p:sp>
        <p:nvSpPr>
          <p:cNvPr id="262" name="Google Shape;262;g3fbaacb5ebb_0_66"/>
          <p:cNvSpPr txBox="1">
            <a:spLocks noGrp="1"/>
          </p:cNvSpPr>
          <p:nvPr>
            <p:ph type="sldNum" idx="12"/>
          </p:nvPr>
        </p:nvSpPr>
        <p:spPr>
          <a:xfrm>
            <a:off x="9057372" y="6536267"/>
            <a:ext cx="2743200" cy="3069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rgbClr val="000000"/>
              </a:buClr>
              <a:buFont typeface="Arial"/>
              <a:buNone/>
            </a:pPr>
            <a:fld id="{00000000-1234-1234-1234-123412341234}" type="slidenum">
              <a:rPr lang="en-US"/>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g3fbaacb5ebb_0_83"/>
          <p:cNvSpPr txBox="1">
            <a:spLocks noGrp="1"/>
          </p:cNvSpPr>
          <p:nvPr>
            <p:ph type="sldNum" idx="12"/>
          </p:nvPr>
        </p:nvSpPr>
        <p:spPr>
          <a:xfrm>
            <a:off x="9057372" y="6536267"/>
            <a:ext cx="2743200" cy="3069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rgbClr val="000000"/>
              </a:buClr>
              <a:buFont typeface="Arial"/>
              <a:buNone/>
            </a:pPr>
            <a:fld id="{00000000-1234-1234-1234-123412341234}" type="slidenum">
              <a:rPr lang="en-US"/>
              <a:t>18</a:t>
            </a:fld>
            <a:endParaRPr/>
          </a:p>
        </p:txBody>
      </p:sp>
      <p:pic>
        <p:nvPicPr>
          <p:cNvPr id="269" name="Google Shape;269;g3fbaacb5ebb_0_83"/>
          <p:cNvPicPr preferRelativeResize="0"/>
          <p:nvPr/>
        </p:nvPicPr>
        <p:blipFill rotWithShape="1">
          <a:blip r:embed="rId3">
            <a:alphaModFix/>
          </a:blip>
          <a:srcRect/>
          <a:stretch/>
        </p:blipFill>
        <p:spPr>
          <a:xfrm>
            <a:off x="25" y="1261375"/>
            <a:ext cx="12191975" cy="4910825"/>
          </a:xfrm>
          <a:prstGeom prst="rect">
            <a:avLst/>
          </a:prstGeom>
          <a:noFill/>
          <a:ln>
            <a:noFill/>
          </a:ln>
        </p:spPr>
      </p:pic>
      <p:sp>
        <p:nvSpPr>
          <p:cNvPr id="270" name="Google Shape;270;g3fbaacb5ebb_0_83"/>
          <p:cNvSpPr txBox="1"/>
          <p:nvPr/>
        </p:nvSpPr>
        <p:spPr>
          <a:xfrm>
            <a:off x="2231136" y="5045160"/>
            <a:ext cx="7729800" cy="731400"/>
          </a:xfrm>
          <a:prstGeom prst="rect">
            <a:avLst/>
          </a:prstGeom>
          <a:solidFill>
            <a:srgbClr val="000000">
              <a:alpha val="70200"/>
            </a:srgbClr>
          </a:solidFill>
          <a:ln>
            <a:noFill/>
          </a:ln>
        </p:spPr>
        <p:txBody>
          <a:bodyPr spcFirstLastPara="1" wrap="square" lIns="182875" tIns="182875" rIns="182875" bIns="182875" anchor="ctr" anchorCtr="0">
            <a:normAutofit/>
          </a:bodyPr>
          <a:lstStyle/>
          <a:p>
            <a:pPr marL="0" marR="0" lvl="0" indent="0" algn="ctr" rtl="0">
              <a:lnSpc>
                <a:spcPct val="90000"/>
              </a:lnSpc>
              <a:spcBef>
                <a:spcPts val="0"/>
              </a:spcBef>
              <a:spcAft>
                <a:spcPts val="0"/>
              </a:spcAft>
              <a:buNone/>
            </a:pPr>
            <a:r>
              <a:rPr lang="en-US" sz="1300" b="1" cap="none">
                <a:solidFill>
                  <a:srgbClr val="FFFFFF"/>
                </a:solidFill>
                <a:latin typeface="Gill Sans"/>
                <a:ea typeface="Gill Sans"/>
                <a:cs typeface="Gill Sans"/>
                <a:sym typeface="Gill Sans"/>
              </a:rPr>
              <a:t>THIS IS HAPPENING AGAINST A SOCIETAL BACKDROP THAT IS INCREASINGLY PERMISSIVE OF USE...</a:t>
            </a:r>
            <a:endParaRPr/>
          </a:p>
        </p:txBody>
      </p:sp>
      <p:sp>
        <p:nvSpPr>
          <p:cNvPr id="271" name="Google Shape;271;g3fbaacb5ebb_0_83"/>
          <p:cNvSpPr/>
          <p:nvPr/>
        </p:nvSpPr>
        <p:spPr>
          <a:xfrm>
            <a:off x="2068068" y="4880568"/>
            <a:ext cx="8055900" cy="1060800"/>
          </a:xfrm>
          <a:prstGeom prst="rect">
            <a:avLst/>
          </a:prstGeom>
          <a:noFill/>
          <a:ln w="31750" cap="sq" cmpd="sng">
            <a:solidFill>
              <a:srgbClr val="FFFFFF"/>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g3fbaacb5ebb_0_99"/>
          <p:cNvSpPr txBox="1">
            <a:spLocks noGrp="1"/>
          </p:cNvSpPr>
          <p:nvPr>
            <p:ph type="sldNum" idx="12"/>
          </p:nvPr>
        </p:nvSpPr>
        <p:spPr>
          <a:xfrm>
            <a:off x="9057372" y="6536267"/>
            <a:ext cx="2743200" cy="3069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rgbClr val="000000"/>
              </a:buClr>
              <a:buFont typeface="Arial"/>
              <a:buNone/>
            </a:pPr>
            <a:fld id="{00000000-1234-1234-1234-123412341234}" type="slidenum">
              <a:rPr lang="en-US"/>
              <a:t>19</a:t>
            </a:fld>
            <a:endParaRPr/>
          </a:p>
        </p:txBody>
      </p:sp>
      <p:pic>
        <p:nvPicPr>
          <p:cNvPr id="278" name="Google Shape;278;g3fbaacb5ebb_0_99"/>
          <p:cNvPicPr preferRelativeResize="0"/>
          <p:nvPr/>
        </p:nvPicPr>
        <p:blipFill rotWithShape="1">
          <a:blip r:embed="rId3">
            <a:alphaModFix/>
          </a:blip>
          <a:srcRect/>
          <a:stretch/>
        </p:blipFill>
        <p:spPr>
          <a:xfrm>
            <a:off x="6176433" y="1212396"/>
            <a:ext cx="6015567" cy="3920044"/>
          </a:xfrm>
          <a:custGeom>
            <a:avLst/>
            <a:gdLst/>
            <a:ahLst/>
            <a:cxnLst/>
            <a:rect l="l" t="t" r="r" b="b"/>
            <a:pathLst>
              <a:path w="6015567" h="3920044" extrusionOk="0">
                <a:moveTo>
                  <a:pt x="0" y="0"/>
                </a:moveTo>
                <a:lnTo>
                  <a:pt x="6015567" y="0"/>
                </a:lnTo>
                <a:lnTo>
                  <a:pt x="6015567" y="3920044"/>
                </a:lnTo>
                <a:lnTo>
                  <a:pt x="2469659" y="3920044"/>
                </a:lnTo>
                <a:lnTo>
                  <a:pt x="2469659" y="3103224"/>
                </a:lnTo>
                <a:lnTo>
                  <a:pt x="0" y="3103224"/>
                </a:lnTo>
                <a:close/>
              </a:path>
            </a:pathLst>
          </a:custGeom>
          <a:noFill/>
          <a:ln>
            <a:noFill/>
          </a:ln>
        </p:spPr>
      </p:pic>
      <p:pic>
        <p:nvPicPr>
          <p:cNvPr id="279" name="Google Shape;279;g3fbaacb5ebb_0_99" descr="A picture containing indoor, object&#10;&#10;Description automatically generated"/>
          <p:cNvPicPr preferRelativeResize="0"/>
          <p:nvPr/>
        </p:nvPicPr>
        <p:blipFill rotWithShape="1">
          <a:blip r:embed="rId4">
            <a:alphaModFix/>
          </a:blip>
          <a:srcRect/>
          <a:stretch/>
        </p:blipFill>
        <p:spPr>
          <a:xfrm>
            <a:off x="-5" y="3408676"/>
            <a:ext cx="3535311" cy="2788023"/>
          </a:xfrm>
          <a:prstGeom prst="rect">
            <a:avLst/>
          </a:prstGeom>
          <a:noFill/>
          <a:ln>
            <a:noFill/>
          </a:ln>
        </p:spPr>
      </p:pic>
      <p:pic>
        <p:nvPicPr>
          <p:cNvPr id="280" name="Google Shape;280;g3fbaacb5ebb_0_99" descr="A picture containing person, indoor&#10;&#10;Description automatically generated"/>
          <p:cNvPicPr preferRelativeResize="0"/>
          <p:nvPr/>
        </p:nvPicPr>
        <p:blipFill rotWithShape="1">
          <a:blip r:embed="rId5">
            <a:alphaModFix/>
          </a:blip>
          <a:srcRect/>
          <a:stretch/>
        </p:blipFill>
        <p:spPr>
          <a:xfrm>
            <a:off x="3498550" y="3085700"/>
            <a:ext cx="4825875" cy="3111000"/>
          </a:xfrm>
          <a:prstGeom prst="rect">
            <a:avLst/>
          </a:prstGeom>
          <a:noFill/>
          <a:ln>
            <a:noFill/>
          </a:ln>
        </p:spPr>
      </p:pic>
      <p:pic>
        <p:nvPicPr>
          <p:cNvPr id="281" name="Google Shape;281;g3fbaacb5ebb_0_99" descr="A group of people posing for the camera&#10;&#10;Description automatically generated"/>
          <p:cNvPicPr preferRelativeResize="0"/>
          <p:nvPr/>
        </p:nvPicPr>
        <p:blipFill rotWithShape="1">
          <a:blip r:embed="rId6">
            <a:alphaModFix/>
          </a:blip>
          <a:srcRect/>
          <a:stretch/>
        </p:blipFill>
        <p:spPr>
          <a:xfrm>
            <a:off x="0" y="0"/>
            <a:ext cx="6180995" cy="3920044"/>
          </a:xfrm>
          <a:custGeom>
            <a:avLst/>
            <a:gdLst/>
            <a:ahLst/>
            <a:cxnLst/>
            <a:rect l="l" t="t" r="r" b="b"/>
            <a:pathLst>
              <a:path w="6015567" h="3920044" extrusionOk="0">
                <a:moveTo>
                  <a:pt x="0" y="0"/>
                </a:moveTo>
                <a:lnTo>
                  <a:pt x="6015567" y="0"/>
                </a:lnTo>
                <a:lnTo>
                  <a:pt x="6015567" y="3103224"/>
                </a:lnTo>
                <a:lnTo>
                  <a:pt x="3545908" y="3103224"/>
                </a:lnTo>
                <a:lnTo>
                  <a:pt x="3545908" y="3920044"/>
                </a:lnTo>
                <a:lnTo>
                  <a:pt x="0" y="3920044"/>
                </a:lnTo>
                <a:close/>
              </a:path>
            </a:pathLst>
          </a:custGeom>
          <a:noFill/>
          <a:ln>
            <a:noFill/>
          </a:ln>
        </p:spPr>
      </p:pic>
      <p:pic>
        <p:nvPicPr>
          <p:cNvPr id="282" name="Google Shape;282;g3fbaacb5ebb_0_99" descr="A picture containing person, indoor, woman, wall&#10;&#10;Description automatically generated"/>
          <p:cNvPicPr preferRelativeResize="0"/>
          <p:nvPr/>
        </p:nvPicPr>
        <p:blipFill rotWithShape="1">
          <a:blip r:embed="rId7">
            <a:alphaModFix/>
          </a:blip>
          <a:srcRect/>
          <a:stretch/>
        </p:blipFill>
        <p:spPr>
          <a:xfrm>
            <a:off x="8324424" y="3408675"/>
            <a:ext cx="3867575" cy="2788025"/>
          </a:xfrm>
          <a:prstGeom prst="rect">
            <a:avLst/>
          </a:prstGeom>
          <a:noFill/>
          <a:ln>
            <a:noFill/>
          </a:ln>
        </p:spPr>
      </p:pic>
      <p:sp>
        <p:nvSpPr>
          <p:cNvPr id="283" name="Google Shape;283;g3fbaacb5ebb_0_99"/>
          <p:cNvSpPr txBox="1"/>
          <p:nvPr/>
        </p:nvSpPr>
        <p:spPr>
          <a:xfrm>
            <a:off x="6508912" y="1306275"/>
            <a:ext cx="5350500" cy="954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2800"/>
              <a:buFont typeface="Gill Sans"/>
              <a:buNone/>
            </a:pPr>
            <a:r>
              <a:rPr lang="en-US" sz="2800" b="1" i="0" u="none" strike="noStrike" cap="none">
                <a:solidFill>
                  <a:srgbClr val="FFFFFF"/>
                </a:solidFill>
                <a:latin typeface="Gill Sans"/>
                <a:ea typeface="Gill Sans"/>
                <a:cs typeface="Gill Sans"/>
                <a:sym typeface="Gill Sans"/>
              </a:rPr>
              <a:t>…with marketing geared toward attracting young users.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g3fba7be5028_0_2004"/>
          <p:cNvSpPr txBox="1">
            <a:spLocks noGrp="1"/>
          </p:cNvSpPr>
          <p:nvPr>
            <p:ph type="title"/>
          </p:nvPr>
        </p:nvSpPr>
        <p:spPr>
          <a:xfrm>
            <a:off x="499871" y="1197374"/>
            <a:ext cx="11334600" cy="1188600"/>
          </a:xfrm>
          <a:prstGeom prst="rect">
            <a:avLst/>
          </a:prstGeom>
          <a:solidFill>
            <a:srgbClr val="FFFFFF"/>
          </a:solidFill>
          <a:ln w="31750" cap="sq" cmpd="sng">
            <a:solidFill>
              <a:srgbClr val="404040"/>
            </a:solidFill>
            <a:prstDash val="solid"/>
            <a:miter lim="8000"/>
            <a:headEnd type="none" w="sm" len="sm"/>
            <a:tailEnd type="none" w="sm" len="sm"/>
          </a:ln>
        </p:spPr>
        <p:txBody>
          <a:bodyPr spcFirstLastPara="1" wrap="square" lIns="182875" tIns="182875" rIns="182875" bIns="182875" anchor="ctr" anchorCtr="0">
            <a:normAutofit fontScale="90000"/>
          </a:bodyPr>
          <a:lstStyle/>
          <a:p>
            <a:pPr marL="0" lvl="0" indent="0" algn="ctr" rtl="0">
              <a:lnSpc>
                <a:spcPct val="90000"/>
              </a:lnSpc>
              <a:spcBef>
                <a:spcPts val="0"/>
              </a:spcBef>
              <a:spcAft>
                <a:spcPts val="0"/>
              </a:spcAft>
              <a:buClr>
                <a:srgbClr val="262626"/>
              </a:buClr>
              <a:buSzPct val="63636"/>
              <a:buFont typeface="Gill Sans"/>
              <a:buNone/>
            </a:pPr>
            <a:r>
              <a:rPr lang="en-US" b="1">
                <a:latin typeface="Calibri"/>
                <a:ea typeface="Calibri"/>
                <a:cs typeface="Calibri"/>
                <a:sym typeface="Calibri"/>
              </a:rPr>
              <a:t>&gt;200 PHYTOCANNABINOIDS IN THE CANNABIS PLANT</a:t>
            </a:r>
            <a:endParaRPr b="1">
              <a:latin typeface="Calibri"/>
              <a:ea typeface="Calibri"/>
              <a:cs typeface="Calibri"/>
              <a:sym typeface="Calibri"/>
            </a:endParaRPr>
          </a:p>
        </p:txBody>
      </p:sp>
      <p:sp>
        <p:nvSpPr>
          <p:cNvPr id="290" name="Google Shape;290;g3fba7be5028_0_2004"/>
          <p:cNvSpPr txBox="1">
            <a:spLocks noGrp="1"/>
          </p:cNvSpPr>
          <p:nvPr>
            <p:ph type="body" idx="1"/>
          </p:nvPr>
        </p:nvSpPr>
        <p:spPr>
          <a:xfrm>
            <a:off x="499872" y="2409223"/>
            <a:ext cx="7729800" cy="3958800"/>
          </a:xfrm>
          <a:prstGeom prst="rect">
            <a:avLst/>
          </a:prstGeom>
          <a:noFill/>
          <a:ln>
            <a:noFill/>
          </a:ln>
        </p:spPr>
        <p:txBody>
          <a:bodyPr spcFirstLastPara="1" wrap="square" lIns="91425" tIns="45700" rIns="91425" bIns="45700" anchor="t" anchorCtr="0">
            <a:normAutofit fontScale="77500" lnSpcReduction="20000"/>
          </a:bodyPr>
          <a:lstStyle/>
          <a:p>
            <a:pPr marL="228600" lvl="0" indent="-202883" algn="l" rtl="0">
              <a:lnSpc>
                <a:spcPct val="100000"/>
              </a:lnSpc>
              <a:spcBef>
                <a:spcPts val="0"/>
              </a:spcBef>
              <a:spcAft>
                <a:spcPts val="0"/>
              </a:spcAft>
              <a:buSzPct val="64286"/>
              <a:buFont typeface="Calibri"/>
              <a:buChar char="•"/>
            </a:pPr>
            <a:r>
              <a:rPr lang="en-US">
                <a:latin typeface="Calibri"/>
                <a:ea typeface="Calibri"/>
                <a:cs typeface="Calibri"/>
                <a:sym typeface="Calibri"/>
              </a:rPr>
              <a:t>Δ9-tetrahydrocannabinol (THC) </a:t>
            </a:r>
            <a:endParaRPr>
              <a:latin typeface="Calibri"/>
              <a:ea typeface="Calibri"/>
              <a:cs typeface="Calibri"/>
              <a:sym typeface="Calibri"/>
            </a:endParaRPr>
          </a:p>
          <a:p>
            <a:pPr marL="457200" lvl="1" indent="-205740" algn="l" rtl="0">
              <a:lnSpc>
                <a:spcPct val="100000"/>
              </a:lnSpc>
              <a:spcBef>
                <a:spcPts val="1000"/>
              </a:spcBef>
              <a:spcAft>
                <a:spcPts val="0"/>
              </a:spcAft>
              <a:buSzPct val="66667"/>
              <a:buFont typeface="Calibri"/>
              <a:buChar char="o"/>
            </a:pPr>
            <a:r>
              <a:rPr lang="en-US">
                <a:latin typeface="Calibri"/>
                <a:ea typeface="Calibri"/>
                <a:cs typeface="Calibri"/>
                <a:sym typeface="Calibri"/>
              </a:rPr>
              <a:t>Agonist on endogenous cannabinoid receptors in the central (CB1) and peripheral (CB2) nervous system</a:t>
            </a:r>
            <a:endParaRPr>
              <a:latin typeface="Calibri"/>
              <a:ea typeface="Calibri"/>
              <a:cs typeface="Calibri"/>
              <a:sym typeface="Calibri"/>
            </a:endParaRPr>
          </a:p>
          <a:p>
            <a:pPr marL="457200" lvl="1" indent="-205740" algn="l" rtl="0">
              <a:lnSpc>
                <a:spcPct val="100000"/>
              </a:lnSpc>
              <a:spcBef>
                <a:spcPts val="1000"/>
              </a:spcBef>
              <a:spcAft>
                <a:spcPts val="0"/>
              </a:spcAft>
              <a:buSzPct val="66667"/>
              <a:buFont typeface="Calibri"/>
              <a:buChar char="o"/>
            </a:pPr>
            <a:r>
              <a:rPr lang="en-US">
                <a:latin typeface="Calibri"/>
                <a:ea typeface="Calibri"/>
                <a:cs typeface="Calibri"/>
                <a:sym typeface="Calibri"/>
              </a:rPr>
              <a:t>&gt; affinity than endogenous ligand, anandamide</a:t>
            </a:r>
            <a:endParaRPr>
              <a:latin typeface="Calibri"/>
              <a:ea typeface="Calibri"/>
              <a:cs typeface="Calibri"/>
              <a:sym typeface="Calibri"/>
            </a:endParaRPr>
          </a:p>
          <a:p>
            <a:pPr marL="457200" lvl="1" indent="-205740" algn="l" rtl="0">
              <a:lnSpc>
                <a:spcPct val="100000"/>
              </a:lnSpc>
              <a:spcBef>
                <a:spcPts val="1000"/>
              </a:spcBef>
              <a:spcAft>
                <a:spcPts val="0"/>
              </a:spcAft>
              <a:buSzPct val="66667"/>
              <a:buFont typeface="Calibri"/>
              <a:buChar char="o"/>
            </a:pPr>
            <a:r>
              <a:rPr lang="en-US">
                <a:latin typeface="Calibri"/>
                <a:ea typeface="Calibri"/>
                <a:cs typeface="Calibri"/>
                <a:sym typeface="Calibri"/>
              </a:rPr>
              <a:t>Euphoric effect comes from THC</a:t>
            </a:r>
            <a:endParaRPr>
              <a:latin typeface="Calibri"/>
              <a:ea typeface="Calibri"/>
              <a:cs typeface="Calibri"/>
              <a:sym typeface="Calibri"/>
            </a:endParaRPr>
          </a:p>
          <a:p>
            <a:pPr marL="457200" lvl="1" indent="-205740" algn="l" rtl="0">
              <a:lnSpc>
                <a:spcPct val="100000"/>
              </a:lnSpc>
              <a:spcBef>
                <a:spcPts val="1000"/>
              </a:spcBef>
              <a:spcAft>
                <a:spcPts val="0"/>
              </a:spcAft>
              <a:buSzPct val="66667"/>
              <a:buFont typeface="Calibri"/>
              <a:buChar char="o"/>
            </a:pPr>
            <a:r>
              <a:rPr lang="en-US">
                <a:latin typeface="Calibri"/>
                <a:ea typeface="Calibri"/>
                <a:cs typeface="Calibri"/>
                <a:sym typeface="Calibri"/>
              </a:rPr>
              <a:t>Lipophilic and crosses the BBB and placenta</a:t>
            </a:r>
            <a:endParaRPr>
              <a:latin typeface="Calibri"/>
              <a:ea typeface="Calibri"/>
              <a:cs typeface="Calibri"/>
              <a:sym typeface="Calibri"/>
            </a:endParaRPr>
          </a:p>
          <a:p>
            <a:pPr marL="685800" lvl="2" indent="-210383" algn="l" rtl="0">
              <a:lnSpc>
                <a:spcPct val="100000"/>
              </a:lnSpc>
              <a:spcBef>
                <a:spcPts val="1000"/>
              </a:spcBef>
              <a:spcAft>
                <a:spcPts val="0"/>
              </a:spcAft>
              <a:buSzPct val="100000"/>
              <a:buFont typeface="Calibri"/>
              <a:buChar char="o"/>
            </a:pPr>
            <a:r>
              <a:rPr lang="en-US" sz="1275">
                <a:latin typeface="Calibri"/>
                <a:ea typeface="Calibri"/>
                <a:cs typeface="Calibri"/>
                <a:sym typeface="Calibri"/>
              </a:rPr>
              <a:t>Prenatal exposure 🡪 hyperactivity, impulsivity and inattention symptoms in childhood</a:t>
            </a:r>
            <a:endParaRPr>
              <a:latin typeface="Calibri"/>
              <a:ea typeface="Calibri"/>
              <a:cs typeface="Calibri"/>
              <a:sym typeface="Calibri"/>
            </a:endParaRPr>
          </a:p>
          <a:p>
            <a:pPr marL="685800" lvl="2" indent="-210383" algn="l" rtl="0">
              <a:lnSpc>
                <a:spcPct val="100000"/>
              </a:lnSpc>
              <a:spcBef>
                <a:spcPts val="1000"/>
              </a:spcBef>
              <a:spcAft>
                <a:spcPts val="0"/>
              </a:spcAft>
              <a:buSzPct val="100000"/>
              <a:buFont typeface="Calibri"/>
              <a:buChar char="o"/>
            </a:pPr>
            <a:r>
              <a:rPr lang="en-US" sz="1275">
                <a:latin typeface="Calibri"/>
                <a:ea typeface="Calibri"/>
                <a:cs typeface="Calibri"/>
                <a:sym typeface="Calibri"/>
              </a:rPr>
              <a:t>Elimination half-life of days-weeks</a:t>
            </a:r>
            <a:endParaRPr>
              <a:latin typeface="Calibri"/>
              <a:ea typeface="Calibri"/>
              <a:cs typeface="Calibri"/>
              <a:sym typeface="Calibri"/>
            </a:endParaRPr>
          </a:p>
          <a:p>
            <a:pPr marL="228600" lvl="0" indent="-202883" algn="l" rtl="0">
              <a:lnSpc>
                <a:spcPct val="100000"/>
              </a:lnSpc>
              <a:spcBef>
                <a:spcPts val="1000"/>
              </a:spcBef>
              <a:spcAft>
                <a:spcPts val="0"/>
              </a:spcAft>
              <a:buSzPct val="64286"/>
              <a:buFont typeface="Calibri"/>
              <a:buChar char="•"/>
            </a:pPr>
            <a:r>
              <a:rPr lang="en-US">
                <a:latin typeface="Calibri"/>
                <a:ea typeface="Calibri"/>
                <a:cs typeface="Calibri"/>
                <a:sym typeface="Calibri"/>
              </a:rPr>
              <a:t>Other cannabinoids (e.g., CBD) that do not cause intoxication</a:t>
            </a:r>
            <a:endParaRPr>
              <a:latin typeface="Calibri"/>
              <a:ea typeface="Calibri"/>
              <a:cs typeface="Calibri"/>
              <a:sym typeface="Calibri"/>
            </a:endParaRPr>
          </a:p>
          <a:p>
            <a:pPr marL="457200" lvl="1" indent="-205740" algn="l" rtl="0">
              <a:lnSpc>
                <a:spcPct val="100000"/>
              </a:lnSpc>
              <a:spcBef>
                <a:spcPts val="1000"/>
              </a:spcBef>
              <a:spcAft>
                <a:spcPts val="0"/>
              </a:spcAft>
              <a:buSzPct val="66667"/>
              <a:buFont typeface="Calibri"/>
              <a:buChar char="o"/>
            </a:pPr>
            <a:r>
              <a:rPr lang="en-US">
                <a:latin typeface="Calibri"/>
                <a:ea typeface="Calibri"/>
                <a:cs typeface="Calibri"/>
                <a:sym typeface="Calibri"/>
              </a:rPr>
              <a:t>More commonly discussed when speculating about treatment of neurologic disease (e.g., epilepsy)</a:t>
            </a:r>
            <a:endParaRPr>
              <a:latin typeface="Calibri"/>
              <a:ea typeface="Calibri"/>
              <a:cs typeface="Calibri"/>
              <a:sym typeface="Calibri"/>
            </a:endParaRPr>
          </a:p>
          <a:p>
            <a:pPr marL="228600" lvl="0" indent="-114300" algn="l" rtl="0">
              <a:lnSpc>
                <a:spcPct val="100000"/>
              </a:lnSpc>
              <a:spcBef>
                <a:spcPts val="1000"/>
              </a:spcBef>
              <a:spcAft>
                <a:spcPts val="0"/>
              </a:spcAft>
              <a:buSzPct val="64286"/>
              <a:buNone/>
            </a:pPr>
            <a:endParaRPr>
              <a:latin typeface="Calibri"/>
              <a:ea typeface="Calibri"/>
              <a:cs typeface="Calibri"/>
              <a:sym typeface="Calibri"/>
            </a:endParaRPr>
          </a:p>
        </p:txBody>
      </p:sp>
      <p:sp>
        <p:nvSpPr>
          <p:cNvPr id="291" name="Google Shape;291;g3fba7be5028_0_2004"/>
          <p:cNvSpPr txBox="1"/>
          <p:nvPr/>
        </p:nvSpPr>
        <p:spPr>
          <a:xfrm>
            <a:off x="12246" y="5953618"/>
            <a:ext cx="3876300" cy="230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900">
                <a:solidFill>
                  <a:schemeClr val="dk1"/>
                </a:solidFill>
                <a:latin typeface="Calibri"/>
                <a:ea typeface="Calibri"/>
                <a:cs typeface="Calibri"/>
                <a:sym typeface="Calibri"/>
              </a:rPr>
              <a:t>Eddy, 2010; NIDA, 2012a, 2012b; El Sohly et al., 2014; Goldschmidt, et al 2000</a:t>
            </a:r>
            <a:endParaRPr sz="900">
              <a:solidFill>
                <a:schemeClr val="dk1"/>
              </a:solidFill>
              <a:latin typeface="Calibri"/>
              <a:ea typeface="Calibri"/>
              <a:cs typeface="Calibri"/>
              <a:sym typeface="Calibri"/>
            </a:endParaRPr>
          </a:p>
        </p:txBody>
      </p:sp>
      <p:pic>
        <p:nvPicPr>
          <p:cNvPr id="292" name="Google Shape;292;g3fba7be5028_0_2004"/>
          <p:cNvPicPr preferRelativeResize="0"/>
          <p:nvPr/>
        </p:nvPicPr>
        <p:blipFill rotWithShape="1">
          <a:blip r:embed="rId3">
            <a:alphaModFix/>
          </a:blip>
          <a:srcRect/>
          <a:stretch/>
        </p:blipFill>
        <p:spPr>
          <a:xfrm>
            <a:off x="8087396" y="3197583"/>
            <a:ext cx="3746935" cy="2310332"/>
          </a:xfrm>
          <a:prstGeom prst="rect">
            <a:avLst/>
          </a:prstGeom>
          <a:noFill/>
          <a:ln w="38100" cap="flat" cmpd="sng">
            <a:solidFill>
              <a:srgbClr val="00B0F0"/>
            </a:solidFill>
            <a:prstDash val="solid"/>
            <a:miter lim="8000"/>
            <a:headEnd type="none" w="sm" len="sm"/>
            <a:tailEnd type="none" w="sm" len="sm"/>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pic>
        <p:nvPicPr>
          <p:cNvPr id="298" name="Google Shape;298;g3fbaacb5ebb_0_113" descr="THC binding sites"/>
          <p:cNvPicPr preferRelativeResize="0"/>
          <p:nvPr/>
        </p:nvPicPr>
        <p:blipFill rotWithShape="1">
          <a:blip r:embed="rId3">
            <a:alphaModFix/>
          </a:blip>
          <a:srcRect l="5974" r="4868"/>
          <a:stretch/>
        </p:blipFill>
        <p:spPr>
          <a:xfrm>
            <a:off x="9" y="487049"/>
            <a:ext cx="7498616" cy="5676902"/>
          </a:xfrm>
          <a:prstGeom prst="rect">
            <a:avLst/>
          </a:prstGeom>
          <a:noFill/>
          <a:ln>
            <a:noFill/>
          </a:ln>
        </p:spPr>
      </p:pic>
      <p:sp>
        <p:nvSpPr>
          <p:cNvPr id="299" name="Google Shape;299;g3fbaacb5ebb_0_113"/>
          <p:cNvSpPr/>
          <p:nvPr/>
        </p:nvSpPr>
        <p:spPr>
          <a:xfrm>
            <a:off x="8364600" y="1381236"/>
            <a:ext cx="3827400" cy="4794000"/>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rgbClr val="FFFFFF"/>
              </a:solidFill>
              <a:latin typeface="Gill Sans"/>
              <a:ea typeface="Gill Sans"/>
              <a:cs typeface="Gill Sans"/>
              <a:sym typeface="Gill Sans"/>
            </a:endParaRPr>
          </a:p>
        </p:txBody>
      </p:sp>
      <p:sp>
        <p:nvSpPr>
          <p:cNvPr id="300" name="Google Shape;300;g3fbaacb5ebb_0_113"/>
          <p:cNvSpPr txBox="1">
            <a:spLocks noGrp="1"/>
          </p:cNvSpPr>
          <p:nvPr>
            <p:ph type="title"/>
          </p:nvPr>
        </p:nvSpPr>
        <p:spPr>
          <a:xfrm>
            <a:off x="8675525" y="2157525"/>
            <a:ext cx="3081600" cy="20859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FFFFFF"/>
              </a:buClr>
              <a:buSzPts val="3300"/>
              <a:buFont typeface="Gill Sans"/>
              <a:buNone/>
            </a:pPr>
            <a:r>
              <a:rPr lang="en-US" sz="3300" b="1">
                <a:solidFill>
                  <a:srgbClr val="FFFFFF"/>
                </a:solidFill>
                <a:latin typeface="Calibri"/>
                <a:ea typeface="Calibri"/>
                <a:cs typeface="Calibri"/>
                <a:sym typeface="Calibri"/>
              </a:rPr>
              <a:t>BROAD DISTRIBUTION OF THC BINDING SITES</a:t>
            </a:r>
            <a:endParaRPr b="1">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pic>
        <p:nvPicPr>
          <p:cNvPr id="306" name="Google Shape;306;g3fbaacb5ebb_0_133"/>
          <p:cNvPicPr preferRelativeResize="0"/>
          <p:nvPr/>
        </p:nvPicPr>
        <p:blipFill rotWithShape="1">
          <a:blip r:embed="rId3">
            <a:alphaModFix/>
          </a:blip>
          <a:srcRect/>
          <a:stretch/>
        </p:blipFill>
        <p:spPr>
          <a:xfrm>
            <a:off x="25" y="1240734"/>
            <a:ext cx="8672774" cy="4929200"/>
          </a:xfrm>
          <a:prstGeom prst="rect">
            <a:avLst/>
          </a:prstGeom>
          <a:noFill/>
          <a:ln>
            <a:noFill/>
          </a:ln>
        </p:spPr>
      </p:pic>
      <p:sp>
        <p:nvSpPr>
          <p:cNvPr id="307" name="Google Shape;307;g3fbaacb5ebb_0_133"/>
          <p:cNvSpPr txBox="1"/>
          <p:nvPr/>
        </p:nvSpPr>
        <p:spPr>
          <a:xfrm>
            <a:off x="91924" y="1240734"/>
            <a:ext cx="8253900" cy="954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dirty="0">
                <a:solidFill>
                  <a:schemeClr val="lt1"/>
                </a:solidFill>
                <a:latin typeface="Gill Sans"/>
                <a:ea typeface="Gill Sans"/>
                <a:cs typeface="Gill Sans"/>
                <a:sym typeface="Gill Sans"/>
              </a:rPr>
              <a:t>Ongoing brain development makes teenage use particularly risky.</a:t>
            </a: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g3fba7be5028_0_2034"/>
          <p:cNvSpPr txBox="1">
            <a:spLocks noGrp="1"/>
          </p:cNvSpPr>
          <p:nvPr>
            <p:ph type="title"/>
          </p:nvPr>
        </p:nvSpPr>
        <p:spPr>
          <a:xfrm>
            <a:off x="379901" y="1234103"/>
            <a:ext cx="11538300" cy="1188600"/>
          </a:xfrm>
          <a:prstGeom prst="rect">
            <a:avLst/>
          </a:prstGeom>
          <a:solidFill>
            <a:srgbClr val="FFFFFF"/>
          </a:solidFill>
          <a:ln w="31750" cap="sq" cmpd="sng">
            <a:solidFill>
              <a:srgbClr val="404040"/>
            </a:solidFill>
            <a:prstDash val="solid"/>
            <a:miter lim="8000"/>
            <a:headEnd type="none" w="sm" len="sm"/>
            <a:tailEnd type="none" w="sm" len="sm"/>
          </a:ln>
        </p:spPr>
        <p:txBody>
          <a:bodyPr spcFirstLastPara="1" wrap="square" lIns="182875" tIns="182875" rIns="182875" bIns="182875" anchor="ctr" anchorCtr="0">
            <a:normAutofit fontScale="90000"/>
          </a:bodyPr>
          <a:lstStyle/>
          <a:p>
            <a:pPr marL="0" lvl="0" indent="0" algn="ctr" rtl="0">
              <a:lnSpc>
                <a:spcPct val="90000"/>
              </a:lnSpc>
              <a:spcBef>
                <a:spcPts val="0"/>
              </a:spcBef>
              <a:spcAft>
                <a:spcPts val="0"/>
              </a:spcAft>
              <a:buClr>
                <a:srgbClr val="262626"/>
              </a:buClr>
              <a:buSzPct val="63636"/>
              <a:buFont typeface="Gill Sans"/>
              <a:buNone/>
            </a:pPr>
            <a:r>
              <a:rPr lang="en-US" b="1">
                <a:latin typeface="Calibri"/>
                <a:ea typeface="Calibri"/>
                <a:cs typeface="Calibri"/>
                <a:sym typeface="Calibri"/>
              </a:rPr>
              <a:t>ACUTE EFFECTS OF CANNABIS ARE WELL PROFILED</a:t>
            </a:r>
            <a:endParaRPr b="1">
              <a:latin typeface="Calibri"/>
              <a:ea typeface="Calibri"/>
              <a:cs typeface="Calibri"/>
              <a:sym typeface="Calibri"/>
            </a:endParaRPr>
          </a:p>
        </p:txBody>
      </p:sp>
      <p:sp>
        <p:nvSpPr>
          <p:cNvPr id="314" name="Google Shape;314;g3fba7be5028_0_2034"/>
          <p:cNvSpPr txBox="1">
            <a:spLocks noGrp="1"/>
          </p:cNvSpPr>
          <p:nvPr>
            <p:ph type="body" idx="1"/>
          </p:nvPr>
        </p:nvSpPr>
        <p:spPr>
          <a:xfrm>
            <a:off x="379901" y="2515580"/>
            <a:ext cx="11538300" cy="3592200"/>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0"/>
              </a:spcAft>
              <a:buSzPts val="2000"/>
              <a:buFont typeface="Calibri"/>
              <a:buChar char="•"/>
            </a:pPr>
            <a:r>
              <a:rPr lang="en-US" sz="2000" dirty="0">
                <a:latin typeface="Calibri"/>
                <a:ea typeface="Calibri"/>
                <a:cs typeface="Calibri"/>
                <a:sym typeface="Calibri"/>
              </a:rPr>
              <a:t>Typically peaks 30 minutes after inhalation and 2-4 hours after ingestion</a:t>
            </a:r>
            <a:endParaRPr sz="2000" dirty="0">
              <a:latin typeface="Calibri"/>
              <a:ea typeface="Calibri"/>
              <a:cs typeface="Calibri"/>
              <a:sym typeface="Calibri"/>
            </a:endParaRPr>
          </a:p>
          <a:p>
            <a:pPr marL="228600" lvl="0" indent="-228600" algn="l" rtl="0">
              <a:lnSpc>
                <a:spcPct val="100000"/>
              </a:lnSpc>
              <a:spcBef>
                <a:spcPts val="1000"/>
              </a:spcBef>
              <a:spcAft>
                <a:spcPts val="0"/>
              </a:spcAft>
              <a:buSzPts val="2000"/>
              <a:buFont typeface="Calibri"/>
              <a:buChar char="•"/>
            </a:pPr>
            <a:r>
              <a:rPr lang="en-US" sz="2000" dirty="0">
                <a:latin typeface="Calibri"/>
                <a:ea typeface="Calibri"/>
                <a:cs typeface="Calibri"/>
                <a:sym typeface="Calibri"/>
              </a:rPr>
              <a:t> +: Relaxation, euphoria, heightened perception, sociability, sensation of time slowing, increased appetite, decreased pain</a:t>
            </a:r>
            <a:endParaRPr sz="2000" dirty="0">
              <a:latin typeface="Calibri"/>
              <a:ea typeface="Calibri"/>
              <a:cs typeface="Calibri"/>
              <a:sym typeface="Calibri"/>
            </a:endParaRPr>
          </a:p>
          <a:p>
            <a:pPr marL="228600" lvl="0" indent="-228600" algn="l" rtl="0">
              <a:lnSpc>
                <a:spcPct val="100000"/>
              </a:lnSpc>
              <a:spcBef>
                <a:spcPts val="1000"/>
              </a:spcBef>
              <a:spcAft>
                <a:spcPts val="0"/>
              </a:spcAft>
              <a:buSzPts val="2000"/>
              <a:buFont typeface="Calibri"/>
              <a:buChar char="•"/>
            </a:pPr>
            <a:r>
              <a:rPr lang="en-US" sz="2000" dirty="0">
                <a:latin typeface="Calibri"/>
                <a:ea typeface="Calibri"/>
                <a:cs typeface="Calibri"/>
                <a:sym typeface="Calibri"/>
              </a:rPr>
              <a:t> -: Paranoia, anxiety, irritability, impaired short-term memory, poor attention and judgment, and poor coordination and balance, tachycardia, hypertension, dry mouth and throat</a:t>
            </a:r>
            <a:endParaRPr sz="2000" dirty="0">
              <a:latin typeface="Calibri"/>
              <a:ea typeface="Calibri"/>
              <a:cs typeface="Calibri"/>
              <a:sym typeface="Calibri"/>
            </a:endParaRPr>
          </a:p>
          <a:p>
            <a:pPr marL="457200" lvl="1" indent="-228600" algn="l" rtl="0">
              <a:lnSpc>
                <a:spcPct val="100000"/>
              </a:lnSpc>
              <a:spcBef>
                <a:spcPts val="1000"/>
              </a:spcBef>
              <a:spcAft>
                <a:spcPts val="0"/>
              </a:spcAft>
              <a:buSzPts val="1600"/>
              <a:buFont typeface="Calibri"/>
              <a:buChar char="•"/>
            </a:pPr>
            <a:r>
              <a:rPr lang="en-US" sz="2000" dirty="0">
                <a:latin typeface="Calibri"/>
                <a:ea typeface="Calibri"/>
                <a:cs typeface="Calibri"/>
                <a:sym typeface="Calibri"/>
              </a:rPr>
              <a:t>Also 2-fold increased odds of respiratory symptoms among those who vape cannabis (Boyd et al., 2021) </a:t>
            </a:r>
            <a:endParaRPr sz="2000" dirty="0">
              <a:latin typeface="Calibri"/>
              <a:ea typeface="Calibri"/>
              <a:cs typeface="Calibri"/>
              <a:sym typeface="Calibri"/>
            </a:endParaRPr>
          </a:p>
          <a:p>
            <a:pPr marL="228600" lvl="0" indent="-228600" algn="l" rtl="0">
              <a:lnSpc>
                <a:spcPct val="150000"/>
              </a:lnSpc>
              <a:spcBef>
                <a:spcPts val="1000"/>
              </a:spcBef>
              <a:spcAft>
                <a:spcPts val="0"/>
              </a:spcAft>
              <a:buSzPts val="2000"/>
              <a:buFont typeface="Calibri"/>
              <a:buChar char="•"/>
            </a:pPr>
            <a:r>
              <a:rPr lang="en-US" sz="2000" dirty="0">
                <a:latin typeface="Calibri"/>
                <a:ea typeface="Calibri"/>
                <a:cs typeface="Calibri"/>
                <a:sym typeface="Calibri"/>
              </a:rPr>
              <a:t> ↑ with THC content</a:t>
            </a:r>
            <a:endParaRPr sz="2000" dirty="0">
              <a:latin typeface="Calibri"/>
              <a:ea typeface="Calibri"/>
              <a:cs typeface="Calibri"/>
              <a:sym typeface="Calibri"/>
            </a:endParaRPr>
          </a:p>
          <a:p>
            <a:pPr marL="228600" lvl="0" indent="-228600" algn="l" rtl="0">
              <a:lnSpc>
                <a:spcPct val="150000"/>
              </a:lnSpc>
              <a:spcBef>
                <a:spcPts val="1000"/>
              </a:spcBef>
              <a:spcAft>
                <a:spcPts val="0"/>
              </a:spcAft>
              <a:buSzPts val="2000"/>
              <a:buFont typeface="Calibri"/>
              <a:buChar char="•"/>
            </a:pPr>
            <a:r>
              <a:rPr lang="en-US" sz="2000" dirty="0">
                <a:latin typeface="Calibri"/>
                <a:ea typeface="Calibri"/>
                <a:cs typeface="Calibri"/>
                <a:sym typeface="Calibri"/>
              </a:rPr>
              <a:t> Tolerance may occur but, effects typically still detectable</a:t>
            </a:r>
            <a:endParaRPr sz="2000" dirty="0">
              <a:latin typeface="Calibri"/>
              <a:ea typeface="Calibri"/>
              <a:cs typeface="Calibri"/>
              <a:sym typeface="Calibri"/>
            </a:endParaRPr>
          </a:p>
        </p:txBody>
      </p:sp>
      <p:sp>
        <p:nvSpPr>
          <p:cNvPr id="315" name="Google Shape;315;g3fba7be5028_0_2034"/>
          <p:cNvSpPr txBox="1"/>
          <p:nvPr/>
        </p:nvSpPr>
        <p:spPr>
          <a:xfrm>
            <a:off x="10470977" y="5877080"/>
            <a:ext cx="1088700" cy="230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900">
                <a:solidFill>
                  <a:schemeClr val="dk1"/>
                </a:solidFill>
                <a:latin typeface="Calibri"/>
                <a:ea typeface="Calibri"/>
                <a:cs typeface="Calibri"/>
                <a:sym typeface="Calibri"/>
              </a:rPr>
              <a:t>Broyd et al., 2106</a:t>
            </a:r>
            <a:endParaRPr>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g3fbaacb5ebb_0_142"/>
          <p:cNvSpPr/>
          <p:nvPr/>
        </p:nvSpPr>
        <p:spPr>
          <a:xfrm>
            <a:off x="7539400" y="1298125"/>
            <a:ext cx="4654200" cy="48864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sp>
        <p:nvSpPr>
          <p:cNvPr id="322" name="Google Shape;322;g3fbaacb5ebb_0_142"/>
          <p:cNvSpPr txBox="1">
            <a:spLocks noGrp="1"/>
          </p:cNvSpPr>
          <p:nvPr>
            <p:ph type="title"/>
          </p:nvPr>
        </p:nvSpPr>
        <p:spPr>
          <a:xfrm>
            <a:off x="8123309" y="1206792"/>
            <a:ext cx="3363900" cy="1728000"/>
          </a:xfrm>
          <a:prstGeom prst="rect">
            <a:avLst/>
          </a:prstGeom>
          <a:noFill/>
          <a:ln w="9525" cap="flat" cmpd="sng">
            <a:noFill/>
            <a:prstDash val="solid"/>
            <a:round/>
            <a:headEnd type="none" w="sm" len="sm"/>
            <a:tailEnd type="none" w="sm" len="sm"/>
          </a:ln>
        </p:spPr>
        <p:txBody>
          <a:bodyPr spcFirstLastPara="1" wrap="square" lIns="182875" tIns="182875" rIns="182875" bIns="182875" anchor="ctr" anchorCtr="0">
            <a:normAutofit/>
          </a:bodyPr>
          <a:lstStyle/>
          <a:p>
            <a:pPr marL="0" lvl="0" indent="0" algn="ctr" rtl="0">
              <a:lnSpc>
                <a:spcPct val="90000"/>
              </a:lnSpc>
              <a:spcBef>
                <a:spcPts val="0"/>
              </a:spcBef>
              <a:spcAft>
                <a:spcPts val="0"/>
              </a:spcAft>
              <a:buClr>
                <a:schemeClr val="lt1"/>
              </a:buClr>
              <a:buSzPts val="2800"/>
              <a:buFont typeface="Gill Sans"/>
              <a:buNone/>
            </a:pPr>
            <a:r>
              <a:rPr lang="en-US" b="1" dirty="0">
                <a:solidFill>
                  <a:schemeClr val="lt1"/>
                </a:solidFill>
                <a:latin typeface="Calibri"/>
                <a:ea typeface="Calibri"/>
                <a:cs typeface="Calibri"/>
                <a:sym typeface="Calibri"/>
              </a:rPr>
              <a:t>ADDICTION LIABILITY</a:t>
            </a:r>
            <a:endParaRPr b="1" dirty="0">
              <a:latin typeface="Calibri"/>
              <a:ea typeface="Calibri"/>
              <a:cs typeface="Calibri"/>
              <a:sym typeface="Calibri"/>
            </a:endParaRPr>
          </a:p>
        </p:txBody>
      </p:sp>
      <p:pic>
        <p:nvPicPr>
          <p:cNvPr id="323" name="Google Shape;323;g3fbaacb5ebb_0_142" descr="A screenshot of a cell phone&#10;&#10;Description automatically generated"/>
          <p:cNvPicPr preferRelativeResize="0"/>
          <p:nvPr/>
        </p:nvPicPr>
        <p:blipFill rotWithShape="1">
          <a:blip r:embed="rId3">
            <a:alphaModFix/>
          </a:blip>
          <a:srcRect/>
          <a:stretch/>
        </p:blipFill>
        <p:spPr>
          <a:xfrm>
            <a:off x="643468" y="704438"/>
            <a:ext cx="6250770" cy="5141257"/>
          </a:xfrm>
          <a:prstGeom prst="rect">
            <a:avLst/>
          </a:prstGeom>
          <a:noFill/>
          <a:ln>
            <a:noFill/>
          </a:ln>
        </p:spPr>
      </p:pic>
      <p:sp>
        <p:nvSpPr>
          <p:cNvPr id="324" name="Google Shape;324;g3fbaacb5ebb_0_142"/>
          <p:cNvSpPr txBox="1"/>
          <p:nvPr/>
        </p:nvSpPr>
        <p:spPr>
          <a:xfrm>
            <a:off x="8184558" y="2638044"/>
            <a:ext cx="3363900" cy="3415500"/>
          </a:xfrm>
          <a:prstGeom prst="rect">
            <a:avLst/>
          </a:prstGeom>
          <a:noFill/>
          <a:ln>
            <a:noFill/>
          </a:ln>
        </p:spPr>
        <p:txBody>
          <a:bodyPr spcFirstLastPara="1" wrap="square" lIns="91425" tIns="45700" rIns="91425" bIns="45700" anchor="t" anchorCtr="0">
            <a:normAutofit lnSpcReduction="10000"/>
          </a:bodyPr>
          <a:lstStyle/>
          <a:p>
            <a:pPr marL="285750" marR="0" lvl="0" indent="-228600" algn="l" rtl="0">
              <a:lnSpc>
                <a:spcPct val="100000"/>
              </a:lnSpc>
              <a:spcBef>
                <a:spcPts val="0"/>
              </a:spcBef>
              <a:spcAft>
                <a:spcPts val="0"/>
              </a:spcAft>
              <a:buClr>
                <a:schemeClr val="accent2"/>
              </a:buClr>
              <a:buSzPts val="2000"/>
              <a:buFont typeface="Calibri"/>
              <a:buChar char="•"/>
            </a:pPr>
            <a:r>
              <a:rPr lang="en-US" sz="2000" i="0" u="none" strike="noStrike" cap="none">
                <a:solidFill>
                  <a:schemeClr val="lt1"/>
                </a:solidFill>
                <a:latin typeface="Calibri"/>
                <a:ea typeface="Calibri"/>
                <a:cs typeface="Calibri"/>
                <a:sym typeface="Calibri"/>
              </a:rPr>
              <a:t>4M people aged 12+ have a past year CUD</a:t>
            </a:r>
            <a:endParaRPr>
              <a:latin typeface="Calibri"/>
              <a:ea typeface="Calibri"/>
              <a:cs typeface="Calibri"/>
              <a:sym typeface="Calibri"/>
            </a:endParaRPr>
          </a:p>
          <a:p>
            <a:pPr marL="285750" marR="0" lvl="0" indent="-228600" algn="l" rtl="0">
              <a:lnSpc>
                <a:spcPct val="100000"/>
              </a:lnSpc>
              <a:spcBef>
                <a:spcPts val="1675"/>
              </a:spcBef>
              <a:spcAft>
                <a:spcPts val="0"/>
              </a:spcAft>
              <a:buClr>
                <a:schemeClr val="accent2"/>
              </a:buClr>
              <a:buSzPts val="2000"/>
              <a:buFont typeface="Calibri"/>
              <a:buChar char="•"/>
            </a:pPr>
            <a:r>
              <a:rPr lang="en-US" sz="2000" i="0" u="none" strike="noStrike" cap="none">
                <a:solidFill>
                  <a:schemeClr val="lt1"/>
                </a:solidFill>
                <a:latin typeface="Calibri"/>
                <a:ea typeface="Calibri"/>
                <a:cs typeface="Calibri"/>
                <a:sym typeface="Calibri"/>
              </a:rPr>
              <a:t>~23% of people who received addiction treatment received treatment for CUDs</a:t>
            </a:r>
            <a:endParaRPr>
              <a:latin typeface="Calibri"/>
              <a:ea typeface="Calibri"/>
              <a:cs typeface="Calibri"/>
              <a:sym typeface="Calibri"/>
            </a:endParaRPr>
          </a:p>
          <a:p>
            <a:pPr marL="285750" marR="0" lvl="0" indent="-228600" algn="l" rtl="0">
              <a:lnSpc>
                <a:spcPct val="100000"/>
              </a:lnSpc>
              <a:spcBef>
                <a:spcPts val="1675"/>
              </a:spcBef>
              <a:spcAft>
                <a:spcPts val="0"/>
              </a:spcAft>
              <a:buClr>
                <a:schemeClr val="accent2"/>
              </a:buClr>
              <a:buSzPts val="2000"/>
              <a:buFont typeface="Calibri"/>
              <a:buChar char="•"/>
            </a:pPr>
            <a:r>
              <a:rPr lang="en-US" sz="2000" i="0" u="none" strike="noStrike" cap="none">
                <a:solidFill>
                  <a:schemeClr val="lt1"/>
                </a:solidFill>
                <a:latin typeface="Calibri"/>
                <a:ea typeface="Calibri"/>
                <a:cs typeface="Calibri"/>
                <a:sym typeface="Calibri"/>
              </a:rPr>
              <a:t>Average adult entering tx for CUD has used daily for 10 years, tried to quit 6 times </a:t>
            </a:r>
            <a:endParaRPr>
              <a:latin typeface="Calibri"/>
              <a:ea typeface="Calibri"/>
              <a:cs typeface="Calibri"/>
              <a:sym typeface="Calibri"/>
            </a:endParaRPr>
          </a:p>
        </p:txBody>
      </p:sp>
      <p:sp>
        <p:nvSpPr>
          <p:cNvPr id="325" name="Google Shape;325;g3fbaacb5ebb_0_142"/>
          <p:cNvSpPr txBox="1"/>
          <p:nvPr/>
        </p:nvSpPr>
        <p:spPr>
          <a:xfrm>
            <a:off x="643475" y="5919209"/>
            <a:ext cx="4126500" cy="253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50">
                <a:solidFill>
                  <a:schemeClr val="dk1"/>
                </a:solidFill>
                <a:latin typeface="Calibri"/>
                <a:ea typeface="Calibri"/>
                <a:cs typeface="Calibri"/>
                <a:sym typeface="Calibri"/>
              </a:rPr>
              <a:t>Compton et al., 2004; NIDA, 2012a, 2012b; SAMHSA, 2012, 2017</a:t>
            </a:r>
            <a:endParaRPr>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g3fbaacb5ebb_0_155"/>
          <p:cNvSpPr txBox="1"/>
          <p:nvPr/>
        </p:nvSpPr>
        <p:spPr>
          <a:xfrm>
            <a:off x="2231136" y="940199"/>
            <a:ext cx="7729800" cy="1188600"/>
          </a:xfrm>
          <a:prstGeom prst="rect">
            <a:avLst/>
          </a:prstGeom>
          <a:noFill/>
          <a:ln>
            <a:noFill/>
          </a:ln>
        </p:spPr>
        <p:txBody>
          <a:bodyPr spcFirstLastPara="1" wrap="square" lIns="182875" tIns="182875" rIns="182875" bIns="182875" anchor="ctr" anchorCtr="0">
            <a:normAutofit/>
          </a:bodyPr>
          <a:lstStyle/>
          <a:p>
            <a:pPr marL="0" marR="0" lvl="0" indent="0" algn="ctr" rtl="0">
              <a:lnSpc>
                <a:spcPct val="90000"/>
              </a:lnSpc>
              <a:spcBef>
                <a:spcPts val="0"/>
              </a:spcBef>
              <a:spcAft>
                <a:spcPts val="0"/>
              </a:spcAft>
              <a:buClr>
                <a:srgbClr val="262626"/>
              </a:buClr>
              <a:buSzPts val="2800"/>
              <a:buFont typeface="Gill Sans"/>
              <a:buNone/>
            </a:pPr>
            <a:r>
              <a:rPr lang="en-US" sz="2800" b="1" i="0" u="none" strike="noStrike" cap="none">
                <a:solidFill>
                  <a:srgbClr val="262626"/>
                </a:solidFill>
                <a:latin typeface="Calibri"/>
                <a:ea typeface="Calibri"/>
                <a:cs typeface="Calibri"/>
                <a:sym typeface="Calibri"/>
              </a:rPr>
              <a:t>SIGNS OF CANNABIS DEPENDENCE</a:t>
            </a:r>
            <a:endParaRPr>
              <a:latin typeface="Calibri"/>
              <a:ea typeface="Calibri"/>
              <a:cs typeface="Calibri"/>
              <a:sym typeface="Calibri"/>
            </a:endParaRPr>
          </a:p>
        </p:txBody>
      </p:sp>
      <p:grpSp>
        <p:nvGrpSpPr>
          <p:cNvPr id="332" name="Google Shape;332;g3fbaacb5ebb_0_155"/>
          <p:cNvGrpSpPr/>
          <p:nvPr/>
        </p:nvGrpSpPr>
        <p:grpSpPr>
          <a:xfrm>
            <a:off x="965200" y="1969669"/>
            <a:ext cx="10261500" cy="4203361"/>
            <a:chOff x="0" y="20396"/>
            <a:chExt cx="10261500" cy="4203361"/>
          </a:xfrm>
        </p:grpSpPr>
        <p:sp>
          <p:nvSpPr>
            <p:cNvPr id="333" name="Google Shape;333;g3fbaacb5ebb_0_155"/>
            <p:cNvSpPr/>
            <p:nvPr/>
          </p:nvSpPr>
          <p:spPr>
            <a:xfrm>
              <a:off x="0" y="20396"/>
              <a:ext cx="10261500" cy="491400"/>
            </a:xfrm>
            <a:prstGeom prst="roundRect">
              <a:avLst>
                <a:gd name="adj" fmla="val 16667"/>
              </a:avLst>
            </a:prstGeom>
            <a:solidFill>
              <a:schemeClr val="accent2"/>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g3fbaacb5ebb_0_155"/>
            <p:cNvSpPr txBox="1"/>
            <p:nvPr/>
          </p:nvSpPr>
          <p:spPr>
            <a:xfrm>
              <a:off x="23988" y="44384"/>
              <a:ext cx="10213500" cy="443400"/>
            </a:xfrm>
            <a:prstGeom prst="rect">
              <a:avLst/>
            </a:prstGeom>
            <a:noFill/>
            <a:ln>
              <a:noFill/>
            </a:ln>
          </p:spPr>
          <p:txBody>
            <a:bodyPr spcFirstLastPara="1" wrap="square" lIns="80000" tIns="80000" rIns="80000" bIns="80000" anchor="ctr" anchorCtr="0">
              <a:noAutofit/>
            </a:bodyPr>
            <a:lstStyle/>
            <a:p>
              <a:pPr marL="0" marR="0" lvl="0" indent="0" algn="l" rtl="0">
                <a:lnSpc>
                  <a:spcPct val="90000"/>
                </a:lnSpc>
                <a:spcBef>
                  <a:spcPts val="0"/>
                </a:spcBef>
                <a:spcAft>
                  <a:spcPts val="0"/>
                </a:spcAft>
                <a:buClr>
                  <a:schemeClr val="lt1"/>
                </a:buClr>
                <a:buSzPts val="2100"/>
                <a:buFont typeface="Gill Sans"/>
                <a:buNone/>
              </a:pPr>
              <a:r>
                <a:rPr lang="en-US" sz="2100">
                  <a:solidFill>
                    <a:schemeClr val="lt1"/>
                  </a:solidFill>
                  <a:latin typeface="Gill Sans"/>
                  <a:ea typeface="Gill Sans"/>
                  <a:cs typeface="Gill Sans"/>
                  <a:sym typeface="Gill Sans"/>
                </a:rPr>
                <a:t>Tolerance/withdrawal</a:t>
              </a:r>
              <a:endParaRPr/>
            </a:p>
          </p:txBody>
        </p:sp>
        <p:sp>
          <p:nvSpPr>
            <p:cNvPr id="335" name="Google Shape;335;g3fbaacb5ebb_0_155"/>
            <p:cNvSpPr/>
            <p:nvPr/>
          </p:nvSpPr>
          <p:spPr>
            <a:xfrm>
              <a:off x="0" y="511796"/>
              <a:ext cx="10261500" cy="156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g3fbaacb5ebb_0_155"/>
            <p:cNvSpPr txBox="1"/>
            <p:nvPr/>
          </p:nvSpPr>
          <p:spPr>
            <a:xfrm>
              <a:off x="0" y="511796"/>
              <a:ext cx="10261500" cy="1564800"/>
            </a:xfrm>
            <a:prstGeom prst="rect">
              <a:avLst/>
            </a:prstGeom>
            <a:noFill/>
            <a:ln>
              <a:noFill/>
            </a:ln>
          </p:spPr>
          <p:txBody>
            <a:bodyPr spcFirstLastPara="1" wrap="square" lIns="325800" tIns="26650" rIns="149350" bIns="26650" anchor="t" anchorCtr="0">
              <a:noAutofit/>
            </a:bodyPr>
            <a:lstStyle/>
            <a:p>
              <a:pPr marL="171450" marR="0" lvl="1" indent="-171450" algn="l" rtl="0">
                <a:lnSpc>
                  <a:spcPct val="90000"/>
                </a:lnSpc>
                <a:spcBef>
                  <a:spcPts val="0"/>
                </a:spcBef>
                <a:spcAft>
                  <a:spcPts val="0"/>
                </a:spcAft>
                <a:buClr>
                  <a:schemeClr val="dk1"/>
                </a:buClr>
                <a:buSzPts val="1600"/>
                <a:buFont typeface="Gill Sans"/>
                <a:buChar char="•"/>
              </a:pPr>
              <a:r>
                <a:rPr lang="en-US" sz="1600" b="0" i="0" u="none" strike="noStrike" cap="none">
                  <a:solidFill>
                    <a:schemeClr val="dk1"/>
                  </a:solidFill>
                  <a:latin typeface="Gill Sans"/>
                  <a:ea typeface="Gill Sans"/>
                  <a:cs typeface="Gill Sans"/>
                  <a:sym typeface="Gill Sans"/>
                </a:rPr>
                <a:t>Anger or Aggression</a:t>
              </a:r>
              <a:endParaRPr/>
            </a:p>
            <a:p>
              <a:pPr marL="171450" marR="0" lvl="1" indent="-171450" algn="l" rtl="0">
                <a:lnSpc>
                  <a:spcPct val="90000"/>
                </a:lnSpc>
                <a:spcBef>
                  <a:spcPts val="320"/>
                </a:spcBef>
                <a:spcAft>
                  <a:spcPts val="0"/>
                </a:spcAft>
                <a:buClr>
                  <a:schemeClr val="dk1"/>
                </a:buClr>
                <a:buSzPts val="1600"/>
                <a:buFont typeface="Gill Sans"/>
                <a:buChar char="•"/>
              </a:pPr>
              <a:r>
                <a:rPr lang="en-US" sz="1600" b="0" i="0" u="none" strike="noStrike" cap="none">
                  <a:solidFill>
                    <a:schemeClr val="dk1"/>
                  </a:solidFill>
                  <a:latin typeface="Gill Sans"/>
                  <a:ea typeface="Gill Sans"/>
                  <a:cs typeface="Gill Sans"/>
                  <a:sym typeface="Gill Sans"/>
                </a:rPr>
                <a:t>Decreased Appetite / Weight Loss</a:t>
              </a:r>
              <a:endParaRPr/>
            </a:p>
            <a:p>
              <a:pPr marL="171450" marR="0" lvl="1" indent="-171450" algn="l" rtl="0">
                <a:lnSpc>
                  <a:spcPct val="90000"/>
                </a:lnSpc>
                <a:spcBef>
                  <a:spcPts val="320"/>
                </a:spcBef>
                <a:spcAft>
                  <a:spcPts val="0"/>
                </a:spcAft>
                <a:buClr>
                  <a:schemeClr val="dk1"/>
                </a:buClr>
                <a:buSzPts val="1600"/>
                <a:buFont typeface="Gill Sans"/>
                <a:buChar char="•"/>
              </a:pPr>
              <a:r>
                <a:rPr lang="en-US" sz="1600" b="0" i="0" u="none" strike="noStrike" cap="none">
                  <a:solidFill>
                    <a:schemeClr val="dk1"/>
                  </a:solidFill>
                  <a:latin typeface="Gill Sans"/>
                  <a:ea typeface="Gill Sans"/>
                  <a:cs typeface="Gill Sans"/>
                  <a:sym typeface="Gill Sans"/>
                </a:rPr>
                <a:t>Irritability</a:t>
              </a:r>
              <a:endParaRPr/>
            </a:p>
            <a:p>
              <a:pPr marL="171450" marR="0" lvl="1" indent="-171450" algn="l" rtl="0">
                <a:lnSpc>
                  <a:spcPct val="90000"/>
                </a:lnSpc>
                <a:spcBef>
                  <a:spcPts val="320"/>
                </a:spcBef>
                <a:spcAft>
                  <a:spcPts val="0"/>
                </a:spcAft>
                <a:buClr>
                  <a:schemeClr val="dk1"/>
                </a:buClr>
                <a:buSzPts val="1600"/>
                <a:buFont typeface="Gill Sans"/>
                <a:buChar char="•"/>
              </a:pPr>
              <a:r>
                <a:rPr lang="en-US" sz="1600" b="0" i="0" u="none" strike="noStrike" cap="none">
                  <a:solidFill>
                    <a:schemeClr val="dk1"/>
                  </a:solidFill>
                  <a:latin typeface="Gill Sans"/>
                  <a:ea typeface="Gill Sans"/>
                  <a:cs typeface="Gill Sans"/>
                  <a:sym typeface="Gill Sans"/>
                </a:rPr>
                <a:t>Nervousness / Anxiety</a:t>
              </a:r>
              <a:endParaRPr/>
            </a:p>
            <a:p>
              <a:pPr marL="171450" marR="0" lvl="1" indent="-171450" algn="l" rtl="0">
                <a:lnSpc>
                  <a:spcPct val="90000"/>
                </a:lnSpc>
                <a:spcBef>
                  <a:spcPts val="320"/>
                </a:spcBef>
                <a:spcAft>
                  <a:spcPts val="0"/>
                </a:spcAft>
                <a:buClr>
                  <a:schemeClr val="dk1"/>
                </a:buClr>
                <a:buSzPts val="1600"/>
                <a:buFont typeface="Gill Sans"/>
                <a:buChar char="•"/>
              </a:pPr>
              <a:r>
                <a:rPr lang="en-US" sz="1600" b="0" i="0" u="none" strike="noStrike" cap="none">
                  <a:solidFill>
                    <a:schemeClr val="dk1"/>
                  </a:solidFill>
                  <a:latin typeface="Gill Sans"/>
                  <a:ea typeface="Gill Sans"/>
                  <a:cs typeface="Gill Sans"/>
                  <a:sym typeface="Gill Sans"/>
                </a:rPr>
                <a:t>Restlessness</a:t>
              </a:r>
              <a:endParaRPr/>
            </a:p>
            <a:p>
              <a:pPr marL="171450" marR="0" lvl="1" indent="-171450" algn="l" rtl="0">
                <a:lnSpc>
                  <a:spcPct val="90000"/>
                </a:lnSpc>
                <a:spcBef>
                  <a:spcPts val="320"/>
                </a:spcBef>
                <a:spcAft>
                  <a:spcPts val="0"/>
                </a:spcAft>
                <a:buClr>
                  <a:schemeClr val="dk1"/>
                </a:buClr>
                <a:buSzPts val="1600"/>
                <a:buFont typeface="Gill Sans"/>
                <a:buChar char="•"/>
              </a:pPr>
              <a:r>
                <a:rPr lang="en-US" sz="1600" b="0" i="0" u="none" strike="noStrike" cap="none">
                  <a:solidFill>
                    <a:schemeClr val="dk1"/>
                  </a:solidFill>
                  <a:latin typeface="Gill Sans"/>
                  <a:ea typeface="Gill Sans"/>
                  <a:cs typeface="Gill Sans"/>
                  <a:sym typeface="Gill Sans"/>
                </a:rPr>
                <a:t>Sleep Difficulties / Strange Dreams</a:t>
              </a:r>
              <a:endParaRPr/>
            </a:p>
          </p:txBody>
        </p:sp>
        <p:sp>
          <p:nvSpPr>
            <p:cNvPr id="337" name="Google Shape;337;g3fbaacb5ebb_0_155"/>
            <p:cNvSpPr/>
            <p:nvPr/>
          </p:nvSpPr>
          <p:spPr>
            <a:xfrm>
              <a:off x="0" y="2076716"/>
              <a:ext cx="10261500" cy="491400"/>
            </a:xfrm>
            <a:prstGeom prst="roundRect">
              <a:avLst>
                <a:gd name="adj" fmla="val 16667"/>
              </a:avLst>
            </a:prstGeom>
            <a:solidFill>
              <a:srgbClr val="83B69D"/>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g3fbaacb5ebb_0_155"/>
            <p:cNvSpPr txBox="1"/>
            <p:nvPr/>
          </p:nvSpPr>
          <p:spPr>
            <a:xfrm>
              <a:off x="23988" y="2100704"/>
              <a:ext cx="10213500" cy="443400"/>
            </a:xfrm>
            <a:prstGeom prst="rect">
              <a:avLst/>
            </a:prstGeom>
            <a:noFill/>
            <a:ln>
              <a:noFill/>
            </a:ln>
          </p:spPr>
          <p:txBody>
            <a:bodyPr spcFirstLastPara="1" wrap="square" lIns="80000" tIns="80000" rIns="80000" bIns="80000" anchor="ctr" anchorCtr="0">
              <a:noAutofit/>
            </a:bodyPr>
            <a:lstStyle/>
            <a:p>
              <a:pPr marL="0" marR="0" lvl="0" indent="0" algn="l" rtl="0">
                <a:lnSpc>
                  <a:spcPct val="90000"/>
                </a:lnSpc>
                <a:spcBef>
                  <a:spcPts val="0"/>
                </a:spcBef>
                <a:spcAft>
                  <a:spcPts val="0"/>
                </a:spcAft>
                <a:buClr>
                  <a:schemeClr val="lt1"/>
                </a:buClr>
                <a:buSzPts val="2100"/>
                <a:buFont typeface="Gill Sans"/>
                <a:buNone/>
              </a:pPr>
              <a:r>
                <a:rPr lang="en-US" sz="2100">
                  <a:solidFill>
                    <a:schemeClr val="lt1"/>
                  </a:solidFill>
                  <a:latin typeface="Gill Sans"/>
                  <a:ea typeface="Gill Sans"/>
                  <a:cs typeface="Gill Sans"/>
                  <a:sym typeface="Gill Sans"/>
                </a:rPr>
                <a:t>Preoccupation</a:t>
              </a:r>
              <a:endParaRPr/>
            </a:p>
          </p:txBody>
        </p:sp>
        <p:sp>
          <p:nvSpPr>
            <p:cNvPr id="339" name="Google Shape;339;g3fbaacb5ebb_0_155"/>
            <p:cNvSpPr/>
            <p:nvPr/>
          </p:nvSpPr>
          <p:spPr>
            <a:xfrm>
              <a:off x="0" y="2628597"/>
              <a:ext cx="10261500" cy="491400"/>
            </a:xfrm>
            <a:prstGeom prst="roundRect">
              <a:avLst>
                <a:gd name="adj" fmla="val 16667"/>
              </a:avLst>
            </a:prstGeom>
            <a:solidFill>
              <a:srgbClr val="78BA69"/>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g3fbaacb5ebb_0_155"/>
            <p:cNvSpPr txBox="1"/>
            <p:nvPr/>
          </p:nvSpPr>
          <p:spPr>
            <a:xfrm>
              <a:off x="23988" y="2652585"/>
              <a:ext cx="10213500" cy="443400"/>
            </a:xfrm>
            <a:prstGeom prst="rect">
              <a:avLst/>
            </a:prstGeom>
            <a:noFill/>
            <a:ln>
              <a:noFill/>
            </a:ln>
          </p:spPr>
          <p:txBody>
            <a:bodyPr spcFirstLastPara="1" wrap="square" lIns="80000" tIns="80000" rIns="80000" bIns="80000" anchor="ctr" anchorCtr="0">
              <a:noAutofit/>
            </a:bodyPr>
            <a:lstStyle/>
            <a:p>
              <a:pPr marL="0" marR="0" lvl="0" indent="0" algn="l" rtl="0">
                <a:lnSpc>
                  <a:spcPct val="90000"/>
                </a:lnSpc>
                <a:spcBef>
                  <a:spcPts val="0"/>
                </a:spcBef>
                <a:spcAft>
                  <a:spcPts val="0"/>
                </a:spcAft>
                <a:buClr>
                  <a:schemeClr val="lt1"/>
                </a:buClr>
                <a:buSzPts val="2100"/>
                <a:buFont typeface="Gill Sans"/>
                <a:buNone/>
              </a:pPr>
              <a:r>
                <a:rPr lang="en-US" sz="2100">
                  <a:solidFill>
                    <a:schemeClr val="lt1"/>
                  </a:solidFill>
                  <a:latin typeface="Gill Sans"/>
                  <a:ea typeface="Gill Sans"/>
                  <a:cs typeface="Gill Sans"/>
                  <a:sym typeface="Gill Sans"/>
                </a:rPr>
                <a:t>Loss of control</a:t>
              </a:r>
              <a:endParaRPr/>
            </a:p>
          </p:txBody>
        </p:sp>
        <p:sp>
          <p:nvSpPr>
            <p:cNvPr id="341" name="Google Shape;341;g3fbaacb5ebb_0_155"/>
            <p:cNvSpPr/>
            <p:nvPr/>
          </p:nvSpPr>
          <p:spPr>
            <a:xfrm>
              <a:off x="0" y="3180476"/>
              <a:ext cx="10261500" cy="491400"/>
            </a:xfrm>
            <a:prstGeom prst="roundRect">
              <a:avLst>
                <a:gd name="adj" fmla="val 16667"/>
              </a:avLst>
            </a:prstGeom>
            <a:solidFill>
              <a:srgbClr val="B9C14D"/>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g3fbaacb5ebb_0_155"/>
            <p:cNvSpPr txBox="1"/>
            <p:nvPr/>
          </p:nvSpPr>
          <p:spPr>
            <a:xfrm>
              <a:off x="23988" y="3204464"/>
              <a:ext cx="10213500" cy="443400"/>
            </a:xfrm>
            <a:prstGeom prst="rect">
              <a:avLst/>
            </a:prstGeom>
            <a:noFill/>
            <a:ln>
              <a:noFill/>
            </a:ln>
          </p:spPr>
          <p:txBody>
            <a:bodyPr spcFirstLastPara="1" wrap="square" lIns="80000" tIns="80000" rIns="80000" bIns="80000" anchor="ctr" anchorCtr="0">
              <a:noAutofit/>
            </a:bodyPr>
            <a:lstStyle/>
            <a:p>
              <a:pPr marL="0" marR="0" lvl="0" indent="0" algn="l" rtl="0">
                <a:lnSpc>
                  <a:spcPct val="90000"/>
                </a:lnSpc>
                <a:spcBef>
                  <a:spcPts val="0"/>
                </a:spcBef>
                <a:spcAft>
                  <a:spcPts val="0"/>
                </a:spcAft>
                <a:buClr>
                  <a:schemeClr val="lt1"/>
                </a:buClr>
                <a:buSzPts val="2100"/>
                <a:buFont typeface="Gill Sans"/>
                <a:buNone/>
              </a:pPr>
              <a:r>
                <a:rPr lang="en-US" sz="2100">
                  <a:solidFill>
                    <a:schemeClr val="lt1"/>
                  </a:solidFill>
                  <a:latin typeface="Gill Sans"/>
                  <a:ea typeface="Gill Sans"/>
                  <a:cs typeface="Gill Sans"/>
                  <a:sym typeface="Gill Sans"/>
                </a:rPr>
                <a:t>Continued use in the face of adverse consequences</a:t>
              </a:r>
              <a:endParaRPr/>
            </a:p>
          </p:txBody>
        </p:sp>
        <p:sp>
          <p:nvSpPr>
            <p:cNvPr id="343" name="Google Shape;343;g3fbaacb5ebb_0_155"/>
            <p:cNvSpPr/>
            <p:nvPr/>
          </p:nvSpPr>
          <p:spPr>
            <a:xfrm>
              <a:off x="0" y="3732357"/>
              <a:ext cx="10261500" cy="491400"/>
            </a:xfrm>
            <a:prstGeom prst="roundRect">
              <a:avLst>
                <a:gd name="adj" fmla="val 16667"/>
              </a:avLst>
            </a:prstGeom>
            <a:solidFill>
              <a:srgbClr val="C76531"/>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g3fbaacb5ebb_0_155"/>
            <p:cNvSpPr txBox="1"/>
            <p:nvPr/>
          </p:nvSpPr>
          <p:spPr>
            <a:xfrm>
              <a:off x="23988" y="3756345"/>
              <a:ext cx="10213500" cy="443400"/>
            </a:xfrm>
            <a:prstGeom prst="rect">
              <a:avLst/>
            </a:prstGeom>
            <a:noFill/>
            <a:ln>
              <a:noFill/>
            </a:ln>
          </p:spPr>
          <p:txBody>
            <a:bodyPr spcFirstLastPara="1" wrap="square" lIns="80000" tIns="80000" rIns="80000" bIns="80000" anchor="ctr" anchorCtr="0">
              <a:noAutofit/>
            </a:bodyPr>
            <a:lstStyle/>
            <a:p>
              <a:pPr marL="0" marR="0" lvl="0" indent="0" algn="l" rtl="0">
                <a:lnSpc>
                  <a:spcPct val="90000"/>
                </a:lnSpc>
                <a:spcBef>
                  <a:spcPts val="0"/>
                </a:spcBef>
                <a:spcAft>
                  <a:spcPts val="0"/>
                </a:spcAft>
                <a:buClr>
                  <a:schemeClr val="lt1"/>
                </a:buClr>
                <a:buSzPts val="2100"/>
                <a:buFont typeface="Gill Sans"/>
                <a:buNone/>
              </a:pPr>
              <a:r>
                <a:rPr lang="en-US" sz="2100">
                  <a:solidFill>
                    <a:schemeClr val="lt1"/>
                  </a:solidFill>
                  <a:latin typeface="Gill Sans"/>
                  <a:ea typeface="Gill Sans"/>
                  <a:cs typeface="Gill Sans"/>
                  <a:sym typeface="Gill Sans"/>
                </a:rPr>
                <a:t>Cognitive distortions/denial</a:t>
              </a:r>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pic>
        <p:nvPicPr>
          <p:cNvPr id="350" name="Google Shape;350;g3fbaacb5ebb_0_178" descr="Chart, bar chart&#10;&#10;Description automatically generated"/>
          <p:cNvPicPr preferRelativeResize="0"/>
          <p:nvPr/>
        </p:nvPicPr>
        <p:blipFill rotWithShape="1">
          <a:blip r:embed="rId3">
            <a:alphaModFix/>
          </a:blip>
          <a:srcRect/>
          <a:stretch/>
        </p:blipFill>
        <p:spPr>
          <a:xfrm>
            <a:off x="78948" y="818675"/>
            <a:ext cx="8019800" cy="53334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g3fbaacb5ebb_0_203"/>
          <p:cNvSpPr txBox="1">
            <a:spLocks noGrp="1"/>
          </p:cNvSpPr>
          <p:nvPr>
            <p:ph type="title"/>
          </p:nvPr>
        </p:nvSpPr>
        <p:spPr>
          <a:xfrm>
            <a:off x="112044" y="367384"/>
            <a:ext cx="9813300" cy="704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Clr>
                <a:schemeClr val="dk1"/>
              </a:buClr>
              <a:buSzPts val="2700"/>
              <a:buNone/>
            </a:pPr>
            <a:r>
              <a:rPr lang="en-US" sz="2500" b="1">
                <a:latin typeface="Calibri"/>
                <a:ea typeface="Calibri"/>
                <a:cs typeface="Calibri"/>
                <a:sym typeface="Calibri"/>
              </a:rPr>
              <a:t>Cannabis Use During Adolescence and </a:t>
            </a:r>
            <a:endParaRPr sz="2500" b="1">
              <a:latin typeface="Calibri"/>
              <a:ea typeface="Calibri"/>
              <a:cs typeface="Calibri"/>
              <a:sym typeface="Calibri"/>
            </a:endParaRPr>
          </a:p>
          <a:p>
            <a:pPr marL="0" lvl="0" indent="0" algn="ctr" rtl="0">
              <a:lnSpc>
                <a:spcPct val="100000"/>
              </a:lnSpc>
              <a:spcBef>
                <a:spcPts val="0"/>
              </a:spcBef>
              <a:spcAft>
                <a:spcPts val="0"/>
              </a:spcAft>
              <a:buClr>
                <a:schemeClr val="dk1"/>
              </a:buClr>
              <a:buSzPts val="2700"/>
              <a:buNone/>
            </a:pPr>
            <a:r>
              <a:rPr lang="en-US" sz="2500" b="1">
                <a:latin typeface="Calibri"/>
                <a:ea typeface="Calibri"/>
                <a:cs typeface="Calibri"/>
                <a:sym typeface="Calibri"/>
              </a:rPr>
              <a:t>Academic Achievement</a:t>
            </a:r>
            <a:endParaRPr b="1">
              <a:latin typeface="Calibri"/>
              <a:ea typeface="Calibri"/>
              <a:cs typeface="Calibri"/>
              <a:sym typeface="Calibri"/>
            </a:endParaRPr>
          </a:p>
        </p:txBody>
      </p:sp>
      <p:sp>
        <p:nvSpPr>
          <p:cNvPr id="357" name="Google Shape;357;g3fbaacb5ebb_0_203"/>
          <p:cNvSpPr txBox="1"/>
          <p:nvPr/>
        </p:nvSpPr>
        <p:spPr>
          <a:xfrm>
            <a:off x="0" y="5901144"/>
            <a:ext cx="3440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accent6"/>
              </a:buClr>
              <a:buSzPts val="1200"/>
              <a:buFont typeface="Gill Sans"/>
              <a:buNone/>
            </a:pPr>
            <a:r>
              <a:rPr lang="en-US" sz="1200" b="1" i="0" u="none" strike="noStrike" cap="none">
                <a:solidFill>
                  <a:schemeClr val="dk1"/>
                </a:solidFill>
                <a:latin typeface="Gill Sans"/>
                <a:ea typeface="Gill Sans"/>
                <a:cs typeface="Gill Sans"/>
                <a:sym typeface="Gill Sans"/>
              </a:rPr>
              <a:t>Chan et al., 2024, </a:t>
            </a:r>
            <a:r>
              <a:rPr lang="en-US" sz="1200" b="1" i="1" u="none" strike="noStrike" cap="none">
                <a:solidFill>
                  <a:schemeClr val="dk1"/>
                </a:solidFill>
                <a:latin typeface="Gill Sans"/>
                <a:ea typeface="Gill Sans"/>
                <a:cs typeface="Gill Sans"/>
                <a:sym typeface="Gill Sans"/>
              </a:rPr>
              <a:t>JAMA Pediatrics</a:t>
            </a:r>
            <a:endParaRPr sz="1200" b="1" i="0" u="none" strike="noStrike" cap="none">
              <a:solidFill>
                <a:schemeClr val="dk1"/>
              </a:solidFill>
              <a:latin typeface="Gill Sans"/>
              <a:ea typeface="Gill Sans"/>
              <a:cs typeface="Gill Sans"/>
              <a:sym typeface="Gill Sans"/>
            </a:endParaRPr>
          </a:p>
        </p:txBody>
      </p:sp>
      <p:pic>
        <p:nvPicPr>
          <p:cNvPr id="358" name="Google Shape;358;g3fbaacb5ebb_0_203" descr="A screenshot of a computer screen&#10;&#10;Description automatically generated"/>
          <p:cNvPicPr preferRelativeResize="0"/>
          <p:nvPr/>
        </p:nvPicPr>
        <p:blipFill rotWithShape="1">
          <a:blip r:embed="rId3">
            <a:alphaModFix/>
          </a:blip>
          <a:srcRect/>
          <a:stretch/>
        </p:blipFill>
        <p:spPr>
          <a:xfrm>
            <a:off x="-4" y="1286989"/>
            <a:ext cx="5725394" cy="2501711"/>
          </a:xfrm>
          <a:prstGeom prst="rect">
            <a:avLst/>
          </a:prstGeom>
          <a:noFill/>
          <a:ln>
            <a:noFill/>
          </a:ln>
        </p:spPr>
      </p:pic>
      <p:pic>
        <p:nvPicPr>
          <p:cNvPr id="359" name="Google Shape;359;g3fbaacb5ebb_0_203" descr="A screenshot of a graph&#10;&#10;Description automatically generated"/>
          <p:cNvPicPr preferRelativeResize="0"/>
          <p:nvPr/>
        </p:nvPicPr>
        <p:blipFill rotWithShape="1">
          <a:blip r:embed="rId4">
            <a:alphaModFix/>
          </a:blip>
          <a:srcRect/>
          <a:stretch/>
        </p:blipFill>
        <p:spPr>
          <a:xfrm>
            <a:off x="6914806" y="1285119"/>
            <a:ext cx="5277193" cy="2505456"/>
          </a:xfrm>
          <a:prstGeom prst="rect">
            <a:avLst/>
          </a:prstGeom>
          <a:noFill/>
          <a:ln>
            <a:noFill/>
          </a:ln>
        </p:spPr>
      </p:pic>
      <p:pic>
        <p:nvPicPr>
          <p:cNvPr id="360" name="Google Shape;360;g3fbaacb5ebb_0_203" descr="A graph with squares and numbers&#10;&#10;Description automatically generated with medium confidence"/>
          <p:cNvPicPr preferRelativeResize="0"/>
          <p:nvPr/>
        </p:nvPicPr>
        <p:blipFill rotWithShape="1">
          <a:blip r:embed="rId5">
            <a:alphaModFix/>
          </a:blip>
          <a:srcRect/>
          <a:stretch/>
        </p:blipFill>
        <p:spPr>
          <a:xfrm>
            <a:off x="2712489" y="3672593"/>
            <a:ext cx="7772401" cy="250545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g3fba7be5028_0_2082"/>
          <p:cNvSpPr txBox="1"/>
          <p:nvPr/>
        </p:nvSpPr>
        <p:spPr>
          <a:xfrm>
            <a:off x="5288691" y="2364445"/>
            <a:ext cx="6808500" cy="2054700"/>
          </a:xfrm>
          <a:prstGeom prst="rect">
            <a:avLst/>
          </a:prstGeom>
          <a:noFill/>
          <a:ln>
            <a:noFill/>
          </a:ln>
        </p:spPr>
        <p:txBody>
          <a:bodyPr spcFirstLastPara="1" wrap="square" lIns="91425" tIns="45700" rIns="91425" bIns="45700" anchor="t" anchorCtr="0">
            <a:spAutoFit/>
          </a:bodyPr>
          <a:lstStyle/>
          <a:p>
            <a:pPr marL="214313" marR="0" lvl="0" indent="-214313" algn="l" rtl="0">
              <a:lnSpc>
                <a:spcPct val="150000"/>
              </a:lnSpc>
              <a:spcBef>
                <a:spcPts val="0"/>
              </a:spcBef>
              <a:spcAft>
                <a:spcPts val="0"/>
              </a:spcAft>
              <a:buClr>
                <a:schemeClr val="dk1"/>
              </a:buClr>
              <a:buSzPts val="1500"/>
              <a:buFont typeface="Calibri"/>
              <a:buChar char="•"/>
            </a:pPr>
            <a:r>
              <a:rPr lang="en-US" sz="1500">
                <a:solidFill>
                  <a:schemeClr val="dk1"/>
                </a:solidFill>
                <a:latin typeface="Calibri"/>
                <a:ea typeface="Calibri"/>
                <a:cs typeface="Calibri"/>
                <a:sym typeface="Calibri"/>
              </a:rPr>
              <a:t>Learning improved with repetition, with no group effect on the learning slope</a:t>
            </a:r>
            <a:endParaRPr>
              <a:latin typeface="Calibri"/>
              <a:ea typeface="Calibri"/>
              <a:cs typeface="Calibri"/>
              <a:sym typeface="Calibri"/>
            </a:endParaRPr>
          </a:p>
          <a:p>
            <a:pPr marL="214313" marR="0" lvl="0" indent="-214313" algn="l" rtl="0">
              <a:lnSpc>
                <a:spcPct val="150000"/>
              </a:lnSpc>
              <a:spcBef>
                <a:spcPts val="0"/>
              </a:spcBef>
              <a:spcAft>
                <a:spcPts val="0"/>
              </a:spcAft>
              <a:buClr>
                <a:schemeClr val="dk1"/>
              </a:buClr>
              <a:buSzPts val="1500"/>
              <a:buFont typeface="Calibri"/>
              <a:buChar char="•"/>
            </a:pPr>
            <a:r>
              <a:rPr lang="en-US" sz="1500">
                <a:solidFill>
                  <a:schemeClr val="dk1"/>
                </a:solidFill>
                <a:latin typeface="Calibri"/>
                <a:ea typeface="Calibri"/>
                <a:cs typeface="Calibri"/>
                <a:sym typeface="Calibri"/>
              </a:rPr>
              <a:t>Early users learned &lt; words overall than late onset users or CON; Late onset = controls</a:t>
            </a:r>
            <a:endParaRPr>
              <a:latin typeface="Calibri"/>
              <a:ea typeface="Calibri"/>
              <a:cs typeface="Calibri"/>
              <a:sym typeface="Calibri"/>
            </a:endParaRPr>
          </a:p>
          <a:p>
            <a:pPr marL="214313" marR="0" lvl="0" indent="-214313" algn="l" rtl="0">
              <a:lnSpc>
                <a:spcPct val="150000"/>
              </a:lnSpc>
              <a:spcBef>
                <a:spcPts val="0"/>
              </a:spcBef>
              <a:spcAft>
                <a:spcPts val="0"/>
              </a:spcAft>
              <a:buClr>
                <a:schemeClr val="dk1"/>
              </a:buClr>
              <a:buSzPts val="1500"/>
              <a:buFont typeface="Calibri"/>
              <a:buChar char="•"/>
            </a:pPr>
            <a:r>
              <a:rPr lang="en-US" sz="1500">
                <a:solidFill>
                  <a:schemeClr val="dk1"/>
                </a:solidFill>
                <a:latin typeface="Calibri"/>
                <a:ea typeface="Calibri"/>
                <a:cs typeface="Calibri"/>
                <a:sym typeface="Calibri"/>
              </a:rPr>
              <a:t>No differences in percent retention</a:t>
            </a:r>
            <a:endParaRPr>
              <a:latin typeface="Calibri"/>
              <a:ea typeface="Calibri"/>
              <a:cs typeface="Calibri"/>
              <a:sym typeface="Calibri"/>
            </a:endParaRPr>
          </a:p>
          <a:p>
            <a:pPr marL="214313" marR="0" lvl="0" indent="-214313" algn="l" rtl="0">
              <a:lnSpc>
                <a:spcPct val="150000"/>
              </a:lnSpc>
              <a:spcBef>
                <a:spcPts val="0"/>
              </a:spcBef>
              <a:spcAft>
                <a:spcPts val="0"/>
              </a:spcAft>
              <a:buClr>
                <a:schemeClr val="dk1"/>
              </a:buClr>
              <a:buSzPts val="1500"/>
              <a:buFont typeface="Calibri"/>
              <a:buChar char="•"/>
            </a:pPr>
            <a:r>
              <a:rPr lang="en-US" sz="1500">
                <a:solidFill>
                  <a:schemeClr val="dk1"/>
                </a:solidFill>
                <a:latin typeface="Calibri"/>
                <a:ea typeface="Calibri"/>
                <a:cs typeface="Calibri"/>
                <a:sym typeface="Calibri"/>
              </a:rPr>
              <a:t>Early users used &lt; overall learning strategies and &lt; semantic clustering than controls</a:t>
            </a:r>
            <a:endParaRPr>
              <a:latin typeface="Calibri"/>
              <a:ea typeface="Calibri"/>
              <a:cs typeface="Calibri"/>
              <a:sym typeface="Calibri"/>
            </a:endParaRPr>
          </a:p>
        </p:txBody>
      </p:sp>
      <p:sp>
        <p:nvSpPr>
          <p:cNvPr id="367" name="Google Shape;367;g3fba7be5028_0_2082"/>
          <p:cNvSpPr txBox="1"/>
          <p:nvPr/>
        </p:nvSpPr>
        <p:spPr>
          <a:xfrm>
            <a:off x="666964" y="5890107"/>
            <a:ext cx="4686300" cy="230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900">
                <a:solidFill>
                  <a:schemeClr val="dk1"/>
                </a:solidFill>
                <a:latin typeface="Calibri"/>
                <a:ea typeface="Calibri"/>
                <a:cs typeface="Calibri"/>
                <a:sym typeface="Calibri"/>
              </a:rPr>
              <a:t>Schuster, Hoeppner, Evins &amp; Gilman, </a:t>
            </a:r>
            <a:r>
              <a:rPr lang="en-US" sz="900" i="1">
                <a:solidFill>
                  <a:schemeClr val="dk1"/>
                </a:solidFill>
                <a:latin typeface="Calibri"/>
                <a:ea typeface="Calibri"/>
                <a:cs typeface="Calibri"/>
                <a:sym typeface="Calibri"/>
              </a:rPr>
              <a:t>Neuropsychology </a:t>
            </a:r>
            <a:r>
              <a:rPr lang="en-US" sz="900">
                <a:solidFill>
                  <a:schemeClr val="dk1"/>
                </a:solidFill>
                <a:latin typeface="Calibri"/>
                <a:ea typeface="Calibri"/>
                <a:cs typeface="Calibri"/>
                <a:sym typeface="Calibri"/>
              </a:rPr>
              <a:t>2016</a:t>
            </a:r>
            <a:endParaRPr>
              <a:latin typeface="Calibri"/>
              <a:ea typeface="Calibri"/>
              <a:cs typeface="Calibri"/>
              <a:sym typeface="Calibri"/>
            </a:endParaRPr>
          </a:p>
        </p:txBody>
      </p:sp>
      <p:grpSp>
        <p:nvGrpSpPr>
          <p:cNvPr id="368" name="Google Shape;368;g3fba7be5028_0_2082"/>
          <p:cNvGrpSpPr/>
          <p:nvPr/>
        </p:nvGrpSpPr>
        <p:grpSpPr>
          <a:xfrm>
            <a:off x="507355" y="714308"/>
            <a:ext cx="5152644" cy="5105846"/>
            <a:chOff x="5524500" y="1304765"/>
            <a:chExt cx="6667499" cy="4864100"/>
          </a:xfrm>
        </p:grpSpPr>
        <p:pic>
          <p:nvPicPr>
            <p:cNvPr id="369" name="Google Shape;369;g3fba7be5028_0_2082" descr="1 - CONvMJ_earlyvslate.pdf"/>
            <p:cNvPicPr preferRelativeResize="0"/>
            <p:nvPr/>
          </p:nvPicPr>
          <p:blipFill rotWithShape="1">
            <a:blip r:embed="rId3">
              <a:alphaModFix/>
            </a:blip>
            <a:srcRect/>
            <a:stretch/>
          </p:blipFill>
          <p:spPr>
            <a:xfrm>
              <a:off x="5524500" y="1304765"/>
              <a:ext cx="6667499" cy="4864100"/>
            </a:xfrm>
            <a:prstGeom prst="rect">
              <a:avLst/>
            </a:prstGeom>
            <a:noFill/>
            <a:ln>
              <a:noFill/>
            </a:ln>
          </p:spPr>
        </p:pic>
        <p:sp>
          <p:nvSpPr>
            <p:cNvPr id="370" name="Google Shape;370;g3fba7be5028_0_2082"/>
            <p:cNvSpPr txBox="1"/>
            <p:nvPr/>
          </p:nvSpPr>
          <p:spPr>
            <a:xfrm>
              <a:off x="5524500" y="1304765"/>
              <a:ext cx="5399100" cy="96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500" b="1">
                  <a:solidFill>
                    <a:schemeClr val="dk1"/>
                  </a:solidFill>
                  <a:latin typeface="Gill Sans"/>
                  <a:ea typeface="Gill Sans"/>
                  <a:cs typeface="Gill Sans"/>
                  <a:sym typeface="Gill Sans"/>
                </a:rPr>
                <a:t>Differences in Encoding Across Five Learning Trials among Controls, Late Onset Marijuana Users and Early Onset Marijuana Users</a:t>
              </a:r>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Google Shape;376;g3fba7be5028_0_2091"/>
          <p:cNvSpPr txBox="1">
            <a:spLocks noGrp="1"/>
          </p:cNvSpPr>
          <p:nvPr>
            <p:ph type="title"/>
          </p:nvPr>
        </p:nvSpPr>
        <p:spPr>
          <a:xfrm>
            <a:off x="77375" y="0"/>
            <a:ext cx="10515600" cy="13257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US" sz="3700" b="1">
                <a:latin typeface="Calibri"/>
                <a:ea typeface="Calibri"/>
                <a:cs typeface="Calibri"/>
                <a:sym typeface="Calibri"/>
              </a:rPr>
              <a:t>NEUROCOGNITIVE RECOVERY </a:t>
            </a:r>
            <a:endParaRPr sz="3700" b="1">
              <a:latin typeface="Calibri"/>
              <a:ea typeface="Calibri"/>
              <a:cs typeface="Calibri"/>
              <a:sym typeface="Calibri"/>
            </a:endParaRPr>
          </a:p>
          <a:p>
            <a:pPr marL="0" lvl="0" indent="0" algn="l" rtl="0">
              <a:spcBef>
                <a:spcPts val="0"/>
              </a:spcBef>
              <a:spcAft>
                <a:spcPts val="0"/>
              </a:spcAft>
              <a:buClr>
                <a:schemeClr val="lt1"/>
              </a:buClr>
              <a:buSzPts val="2800"/>
              <a:buFont typeface="Gill Sans"/>
              <a:buNone/>
            </a:pPr>
            <a:r>
              <a:rPr lang="en-US" sz="3700" b="1">
                <a:latin typeface="Calibri"/>
                <a:ea typeface="Calibri"/>
                <a:cs typeface="Calibri"/>
                <a:sym typeface="Calibri"/>
              </a:rPr>
              <a:t>WITH CANNABIS ABSTINENCE</a:t>
            </a:r>
            <a:endParaRPr sz="3700" b="1">
              <a:latin typeface="Calibri"/>
              <a:ea typeface="Calibri"/>
              <a:cs typeface="Calibri"/>
              <a:sym typeface="Calibri"/>
            </a:endParaRPr>
          </a:p>
        </p:txBody>
      </p:sp>
      <p:pic>
        <p:nvPicPr>
          <p:cNvPr id="377" name="Google Shape;377;g3fba7be5028_0_2091" descr="A graph of a graph showing the amount of time&#10;&#10;AI-generated content may be incorrect."/>
          <p:cNvPicPr preferRelativeResize="0"/>
          <p:nvPr/>
        </p:nvPicPr>
        <p:blipFill rotWithShape="1">
          <a:blip r:embed="rId3">
            <a:alphaModFix/>
          </a:blip>
          <a:srcRect/>
          <a:stretch/>
        </p:blipFill>
        <p:spPr>
          <a:xfrm>
            <a:off x="304147" y="2839016"/>
            <a:ext cx="3703606" cy="3325060"/>
          </a:xfrm>
          <a:prstGeom prst="rect">
            <a:avLst/>
          </a:prstGeom>
          <a:noFill/>
          <a:ln>
            <a:noFill/>
          </a:ln>
        </p:spPr>
      </p:pic>
      <p:pic>
        <p:nvPicPr>
          <p:cNvPr id="378" name="Google Shape;378;g3fba7be5028_0_2091" descr="A screenshot of a chat&#10;&#10;AI-generated content may be incorrect."/>
          <p:cNvPicPr preferRelativeResize="0"/>
          <p:nvPr/>
        </p:nvPicPr>
        <p:blipFill rotWithShape="1">
          <a:blip r:embed="rId4">
            <a:alphaModFix/>
          </a:blip>
          <a:srcRect/>
          <a:stretch/>
        </p:blipFill>
        <p:spPr>
          <a:xfrm>
            <a:off x="235285" y="1259138"/>
            <a:ext cx="3841337" cy="1388309"/>
          </a:xfrm>
          <a:prstGeom prst="rect">
            <a:avLst/>
          </a:prstGeom>
          <a:noFill/>
          <a:ln>
            <a:noFill/>
          </a:ln>
        </p:spPr>
      </p:pic>
      <p:pic>
        <p:nvPicPr>
          <p:cNvPr id="379" name="Google Shape;379;g3fba7be5028_0_2091" descr="A graph of a medical condition&#10;&#10;AI-generated content may be incorrect."/>
          <p:cNvPicPr preferRelativeResize="0"/>
          <p:nvPr/>
        </p:nvPicPr>
        <p:blipFill rotWithShape="1">
          <a:blip r:embed="rId5">
            <a:alphaModFix/>
          </a:blip>
          <a:srcRect/>
          <a:stretch/>
        </p:blipFill>
        <p:spPr>
          <a:xfrm>
            <a:off x="4076623" y="3030041"/>
            <a:ext cx="7772401" cy="2544610"/>
          </a:xfrm>
          <a:prstGeom prst="rect">
            <a:avLst/>
          </a:prstGeom>
          <a:noFill/>
          <a:ln>
            <a:noFill/>
          </a:ln>
        </p:spPr>
      </p:pic>
      <p:sp>
        <p:nvSpPr>
          <p:cNvPr id="380" name="Google Shape;380;g3fba7be5028_0_2091"/>
          <p:cNvSpPr/>
          <p:nvPr/>
        </p:nvSpPr>
        <p:spPr>
          <a:xfrm>
            <a:off x="9537032" y="3628839"/>
            <a:ext cx="497400" cy="1745400"/>
          </a:xfrm>
          <a:prstGeom prst="ellipse">
            <a:avLst/>
          </a:prstGeom>
          <a:noFill/>
          <a:ln w="22225" cap="rnd"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Gill Sans"/>
              <a:buNone/>
            </a:pPr>
            <a:endParaRPr sz="1800" b="0" i="0" u="none" strike="noStrike" cap="none">
              <a:solidFill>
                <a:srgbClr val="FFFFFF"/>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g3fba7be5028_0_2100"/>
          <p:cNvSpPr txBox="1">
            <a:spLocks noGrp="1"/>
          </p:cNvSpPr>
          <p:nvPr>
            <p:ph type="title"/>
          </p:nvPr>
        </p:nvSpPr>
        <p:spPr>
          <a:xfrm>
            <a:off x="11" y="380069"/>
            <a:ext cx="7729800" cy="1188600"/>
          </a:xfrm>
          <a:prstGeom prst="rect">
            <a:avLst/>
          </a:prstGeom>
          <a:solidFill>
            <a:srgbClr val="FFFFFF"/>
          </a:solidFill>
          <a:ln w="31750" cap="sq" cmpd="sng">
            <a:solidFill>
              <a:srgbClr val="404040"/>
            </a:solidFill>
            <a:prstDash val="solid"/>
            <a:miter lim="8000"/>
            <a:headEnd type="none" w="sm" len="sm"/>
            <a:tailEnd type="none" w="sm" len="sm"/>
          </a:ln>
        </p:spPr>
        <p:txBody>
          <a:bodyPr spcFirstLastPara="1" wrap="square" lIns="182875" tIns="182875" rIns="182875" bIns="182875" anchor="ctr" anchorCtr="0">
            <a:normAutofit fontScale="90000"/>
          </a:bodyPr>
          <a:lstStyle/>
          <a:p>
            <a:pPr marL="0" lvl="0" indent="0" algn="ctr" rtl="0">
              <a:lnSpc>
                <a:spcPct val="90000"/>
              </a:lnSpc>
              <a:spcBef>
                <a:spcPts val="0"/>
              </a:spcBef>
              <a:spcAft>
                <a:spcPts val="0"/>
              </a:spcAft>
              <a:buClr>
                <a:srgbClr val="262626"/>
              </a:buClr>
              <a:buSzPct val="63636"/>
              <a:buFont typeface="Gill Sans"/>
              <a:buNone/>
            </a:pPr>
            <a:r>
              <a:rPr lang="en-US" b="1">
                <a:latin typeface="Calibri"/>
                <a:ea typeface="Calibri"/>
                <a:cs typeface="Calibri"/>
                <a:sym typeface="Calibri"/>
              </a:rPr>
              <a:t>GREATER VULNERABILITY WITH PSYCHIATRIC DIAGNOSES?</a:t>
            </a:r>
            <a:endParaRPr b="1">
              <a:latin typeface="Calibri"/>
              <a:ea typeface="Calibri"/>
              <a:cs typeface="Calibri"/>
              <a:sym typeface="Calibri"/>
            </a:endParaRPr>
          </a:p>
        </p:txBody>
      </p:sp>
      <p:pic>
        <p:nvPicPr>
          <p:cNvPr id="387" name="Google Shape;387;g3fba7be5028_0_2100" descr="10 - cvlt_tr_1thru5_fr_rec_total_std.pdf"/>
          <p:cNvPicPr preferRelativeResize="0"/>
          <p:nvPr/>
        </p:nvPicPr>
        <p:blipFill rotWithShape="1">
          <a:blip r:embed="rId3">
            <a:alphaModFix/>
          </a:blip>
          <a:srcRect r="27468"/>
          <a:stretch/>
        </p:blipFill>
        <p:spPr>
          <a:xfrm>
            <a:off x="1889760" y="2007436"/>
            <a:ext cx="4206239" cy="3709653"/>
          </a:xfrm>
          <a:prstGeom prst="rect">
            <a:avLst/>
          </a:prstGeom>
          <a:noFill/>
          <a:ln>
            <a:noFill/>
          </a:ln>
        </p:spPr>
      </p:pic>
      <p:pic>
        <p:nvPicPr>
          <p:cNvPr id="388" name="Google Shape;388;g3fba7be5028_0_2100" descr="1 - Data 5.pdf"/>
          <p:cNvPicPr preferRelativeResize="0"/>
          <p:nvPr/>
        </p:nvPicPr>
        <p:blipFill rotWithShape="1">
          <a:blip r:embed="rId4">
            <a:alphaModFix/>
          </a:blip>
          <a:srcRect l="80720" t="46054" r="630" b="27295"/>
          <a:stretch/>
        </p:blipFill>
        <p:spPr>
          <a:xfrm>
            <a:off x="4740560" y="2528033"/>
            <a:ext cx="1053363" cy="1018543"/>
          </a:xfrm>
          <a:prstGeom prst="rect">
            <a:avLst/>
          </a:prstGeom>
          <a:noFill/>
          <a:ln>
            <a:noFill/>
          </a:ln>
        </p:spPr>
      </p:pic>
      <p:pic>
        <p:nvPicPr>
          <p:cNvPr id="389" name="Google Shape;389;g3fba7be5028_0_2100" descr="12 - Copy of Copy of Copy of CVLT measures.pdf"/>
          <p:cNvPicPr preferRelativeResize="0"/>
          <p:nvPr/>
        </p:nvPicPr>
        <p:blipFill rotWithShape="1">
          <a:blip r:embed="rId5">
            <a:alphaModFix/>
          </a:blip>
          <a:srcRect r="27018"/>
          <a:stretch/>
        </p:blipFill>
        <p:spPr>
          <a:xfrm>
            <a:off x="6096001" y="2007436"/>
            <a:ext cx="4202295" cy="3393965"/>
          </a:xfrm>
          <a:prstGeom prst="rect">
            <a:avLst/>
          </a:prstGeom>
          <a:noFill/>
          <a:ln>
            <a:noFill/>
          </a:ln>
        </p:spPr>
      </p:pic>
      <p:sp>
        <p:nvSpPr>
          <p:cNvPr id="390" name="Google Shape;390;g3fba7be5028_0_2100"/>
          <p:cNvSpPr txBox="1"/>
          <p:nvPr/>
        </p:nvSpPr>
        <p:spPr>
          <a:xfrm>
            <a:off x="446731" y="5783435"/>
            <a:ext cx="11706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900" b="1">
                <a:solidFill>
                  <a:schemeClr val="dk1"/>
                </a:solidFill>
                <a:latin typeface="Calibri"/>
                <a:ea typeface="Calibri"/>
                <a:cs typeface="Calibri"/>
                <a:sym typeface="Calibri"/>
              </a:rPr>
              <a:t>Radoman et al., 2019</a:t>
            </a:r>
            <a:endParaRPr b="1">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g3fba7be5028_0_2914"/>
          <p:cNvSpPr/>
          <p:nvPr/>
        </p:nvSpPr>
        <p:spPr>
          <a:xfrm>
            <a:off x="0" y="1124700"/>
            <a:ext cx="12192000" cy="5094900"/>
          </a:xfrm>
          <a:prstGeom prst="rect">
            <a:avLst/>
          </a:prstGeom>
          <a:solidFill>
            <a:srgbClr val="FD9D0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sp>
        <p:nvSpPr>
          <p:cNvPr id="397" name="Google Shape;397;g3fba7be5028_0_2914"/>
          <p:cNvSpPr/>
          <p:nvPr/>
        </p:nvSpPr>
        <p:spPr>
          <a:xfrm>
            <a:off x="806200" y="1124900"/>
            <a:ext cx="10658700" cy="5094900"/>
          </a:xfrm>
          <a:prstGeom prst="rect">
            <a:avLst/>
          </a:prstGeom>
          <a:solidFill>
            <a:srgbClr val="FFFFFF"/>
          </a:solidFill>
          <a:ln w="25400" cap="sq" cmpd="sng">
            <a:solidFill>
              <a:srgbClr val="FFFFFF"/>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pic>
        <p:nvPicPr>
          <p:cNvPr id="398" name="Google Shape;398;g3fba7be5028_0_2914" descr="A fire with smoke coming out of it&#10;&#10;Description automatically generated"/>
          <p:cNvPicPr preferRelativeResize="0"/>
          <p:nvPr/>
        </p:nvPicPr>
        <p:blipFill rotWithShape="1">
          <a:blip r:embed="rId3">
            <a:alphaModFix/>
          </a:blip>
          <a:srcRect/>
          <a:stretch/>
        </p:blipFill>
        <p:spPr>
          <a:xfrm>
            <a:off x="3935731" y="1124712"/>
            <a:ext cx="4320538" cy="46085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pic>
        <p:nvPicPr>
          <p:cNvPr id="404" name="Google Shape;404;g3fba7be5028_0_2896" descr="A screenshot of a graph&#10;&#10;Description automatically generated"/>
          <p:cNvPicPr preferRelativeResize="0"/>
          <p:nvPr/>
        </p:nvPicPr>
        <p:blipFill rotWithShape="1">
          <a:blip r:embed="rId3">
            <a:alphaModFix/>
          </a:blip>
          <a:srcRect r="2095" b="31633"/>
          <a:stretch/>
        </p:blipFill>
        <p:spPr>
          <a:xfrm>
            <a:off x="482600" y="723899"/>
            <a:ext cx="6327218" cy="4868570"/>
          </a:xfrm>
          <a:prstGeom prst="rect">
            <a:avLst/>
          </a:prstGeom>
          <a:noFill/>
          <a:ln>
            <a:noFill/>
          </a:ln>
        </p:spPr>
      </p:pic>
      <p:sp>
        <p:nvSpPr>
          <p:cNvPr id="405" name="Google Shape;405;g3fba7be5028_0_2896"/>
          <p:cNvSpPr/>
          <p:nvPr/>
        </p:nvSpPr>
        <p:spPr>
          <a:xfrm>
            <a:off x="8042150" y="2042325"/>
            <a:ext cx="3703200" cy="1682400"/>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rgbClr val="FFFFFF"/>
              </a:solidFill>
              <a:latin typeface="Gill Sans"/>
              <a:ea typeface="Gill Sans"/>
              <a:cs typeface="Gill Sans"/>
              <a:sym typeface="Gill Sans"/>
            </a:endParaRPr>
          </a:p>
        </p:txBody>
      </p:sp>
      <p:sp>
        <p:nvSpPr>
          <p:cNvPr id="406" name="Google Shape;406;g3fba7be5028_0_2896"/>
          <p:cNvSpPr txBox="1">
            <a:spLocks noGrp="1"/>
          </p:cNvSpPr>
          <p:nvPr>
            <p:ph type="title"/>
          </p:nvPr>
        </p:nvSpPr>
        <p:spPr>
          <a:xfrm>
            <a:off x="8296275" y="1419225"/>
            <a:ext cx="3081600" cy="20859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FFFFFF"/>
              </a:buClr>
              <a:buSzPts val="2520"/>
              <a:buFont typeface="Gill Sans"/>
              <a:buNone/>
            </a:pPr>
            <a:r>
              <a:rPr lang="en-US" sz="2960" b="1">
                <a:solidFill>
                  <a:srgbClr val="FFFFFF"/>
                </a:solidFill>
                <a:latin typeface="Calibri"/>
                <a:ea typeface="Calibri"/>
                <a:cs typeface="Calibri"/>
                <a:sym typeface="Calibri"/>
              </a:rPr>
              <a:t>SUBSTANCE USE AND PSYCHIATRIC CO-MORBIDITIES</a:t>
            </a:r>
            <a:endParaRPr sz="2960" b="1">
              <a:latin typeface="Calibri"/>
              <a:ea typeface="Calibri"/>
              <a:cs typeface="Calibri"/>
              <a:sym typeface="Calibri"/>
            </a:endParaRPr>
          </a:p>
        </p:txBody>
      </p:sp>
      <p:pic>
        <p:nvPicPr>
          <p:cNvPr id="407" name="Google Shape;407;g3fba7be5028_0_2896" descr="A screenshot of a computer&#10;&#10;AI-generated content may be incorrect."/>
          <p:cNvPicPr preferRelativeResize="0"/>
          <p:nvPr/>
        </p:nvPicPr>
        <p:blipFill rotWithShape="1">
          <a:blip r:embed="rId4">
            <a:alphaModFix/>
          </a:blip>
          <a:srcRect/>
          <a:stretch/>
        </p:blipFill>
        <p:spPr>
          <a:xfrm>
            <a:off x="6809825" y="3779150"/>
            <a:ext cx="5382175" cy="16011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g3fba7be5028_0_2845"/>
          <p:cNvSpPr/>
          <p:nvPr/>
        </p:nvSpPr>
        <p:spPr>
          <a:xfrm>
            <a:off x="4923850" y="1183625"/>
            <a:ext cx="7268100" cy="4989600"/>
          </a:xfrm>
          <a:prstGeom prst="rect">
            <a:avLst/>
          </a:prstGeom>
          <a:solidFill>
            <a:schemeClr val="accent2"/>
          </a:solidFill>
          <a:ln>
            <a:noFill/>
          </a:ln>
        </p:spPr>
        <p:txBody>
          <a:bodyPr spcFirstLastPara="1" wrap="square" lIns="72700" tIns="36350" rIns="72700" bIns="36350" anchor="ctr" anchorCtr="0">
            <a:noAutofit/>
          </a:bodyPr>
          <a:lstStyle/>
          <a:p>
            <a:pPr marL="0" marR="0" lvl="0" indent="0" algn="ctr" rtl="0">
              <a:lnSpc>
                <a:spcPct val="100000"/>
              </a:lnSpc>
              <a:spcBef>
                <a:spcPts val="0"/>
              </a:spcBef>
              <a:spcAft>
                <a:spcPts val="0"/>
              </a:spcAft>
              <a:buClr>
                <a:schemeClr val="lt1"/>
              </a:buClr>
              <a:buSzPts val="1431"/>
              <a:buFont typeface="Gill Sans"/>
              <a:buNone/>
            </a:pPr>
            <a:endParaRPr sz="1431" b="0" i="0" u="none" strike="noStrike" cap="none">
              <a:solidFill>
                <a:srgbClr val="FFFFFF"/>
              </a:solidFill>
              <a:latin typeface="Gill Sans"/>
              <a:ea typeface="Gill Sans"/>
              <a:cs typeface="Gill Sans"/>
              <a:sym typeface="Gill Sans"/>
            </a:endParaRPr>
          </a:p>
        </p:txBody>
      </p:sp>
      <p:sp>
        <p:nvSpPr>
          <p:cNvPr id="414" name="Google Shape;414;g3fba7be5028_0_2845"/>
          <p:cNvSpPr txBox="1">
            <a:spLocks noGrp="1"/>
          </p:cNvSpPr>
          <p:nvPr>
            <p:ph type="title"/>
          </p:nvPr>
        </p:nvSpPr>
        <p:spPr>
          <a:xfrm>
            <a:off x="5379307" y="1424012"/>
            <a:ext cx="6507000" cy="863100"/>
          </a:xfrm>
          <a:prstGeom prst="rect">
            <a:avLst/>
          </a:prstGeom>
          <a:solidFill>
            <a:srgbClr val="FFFFFF"/>
          </a:solidFill>
          <a:ln w="7575" cap="flat" cmpd="sng">
            <a:solidFill>
              <a:srgbClr val="404040"/>
            </a:solidFill>
            <a:prstDash val="solid"/>
            <a:round/>
            <a:headEnd type="none" w="sm" len="sm"/>
            <a:tailEnd type="none" w="sm" len="sm"/>
          </a:ln>
        </p:spPr>
        <p:txBody>
          <a:bodyPr spcFirstLastPara="1" wrap="square" lIns="145425" tIns="145425" rIns="145425" bIns="145425" anchor="ctr" anchorCtr="0">
            <a:normAutofit/>
          </a:bodyPr>
          <a:lstStyle/>
          <a:p>
            <a:pPr marL="0" lvl="0" indent="0" algn="ctr" rtl="0">
              <a:lnSpc>
                <a:spcPct val="90000"/>
              </a:lnSpc>
              <a:spcBef>
                <a:spcPts val="0"/>
              </a:spcBef>
              <a:spcAft>
                <a:spcPts val="0"/>
              </a:spcAft>
              <a:buClr>
                <a:srgbClr val="262626"/>
              </a:buClr>
              <a:buSzPts val="1909"/>
              <a:buFont typeface="Gill Sans"/>
              <a:buNone/>
            </a:pPr>
            <a:r>
              <a:rPr lang="en-US" sz="1909" b="1">
                <a:latin typeface="Calibri"/>
                <a:ea typeface="Calibri"/>
                <a:cs typeface="Calibri"/>
                <a:sym typeface="Calibri"/>
              </a:rPr>
              <a:t>RATES OF COMORBIDITY GREATER THAN CHANCE</a:t>
            </a:r>
            <a:endParaRPr sz="3499" b="1">
              <a:latin typeface="Calibri"/>
              <a:ea typeface="Calibri"/>
              <a:cs typeface="Calibri"/>
              <a:sym typeface="Calibri"/>
            </a:endParaRPr>
          </a:p>
        </p:txBody>
      </p:sp>
      <p:pic>
        <p:nvPicPr>
          <p:cNvPr id="415" name="Google Shape;415;g3fba7be5028_0_2845" descr="Horwood et al 2012.JPG"/>
          <p:cNvPicPr preferRelativeResize="0"/>
          <p:nvPr/>
        </p:nvPicPr>
        <p:blipFill rotWithShape="1">
          <a:blip r:embed="rId3">
            <a:alphaModFix/>
          </a:blip>
          <a:srcRect/>
          <a:stretch/>
        </p:blipFill>
        <p:spPr>
          <a:xfrm>
            <a:off x="185676" y="1325016"/>
            <a:ext cx="4159568" cy="3357447"/>
          </a:xfrm>
          <a:prstGeom prst="rect">
            <a:avLst/>
          </a:prstGeom>
          <a:noFill/>
          <a:ln>
            <a:noFill/>
          </a:ln>
        </p:spPr>
      </p:pic>
      <p:sp>
        <p:nvSpPr>
          <p:cNvPr id="416" name="Google Shape;416;g3fba7be5028_0_2845"/>
          <p:cNvSpPr txBox="1">
            <a:spLocks noGrp="1"/>
          </p:cNvSpPr>
          <p:nvPr>
            <p:ph type="body" idx="1"/>
          </p:nvPr>
        </p:nvSpPr>
        <p:spPr>
          <a:xfrm>
            <a:off x="5379307" y="2514244"/>
            <a:ext cx="6507000" cy="3351300"/>
          </a:xfrm>
          <a:prstGeom prst="rect">
            <a:avLst/>
          </a:prstGeom>
          <a:noFill/>
          <a:ln>
            <a:noFill/>
          </a:ln>
        </p:spPr>
        <p:txBody>
          <a:bodyPr spcFirstLastPara="1" wrap="square" lIns="72700" tIns="36350" rIns="72700" bIns="36350" anchor="t" anchorCtr="0">
            <a:noAutofit/>
          </a:bodyPr>
          <a:lstStyle/>
          <a:p>
            <a:pPr marL="181797" lvl="0" indent="-191312" algn="l" rtl="0">
              <a:lnSpc>
                <a:spcPct val="70000"/>
              </a:lnSpc>
              <a:spcBef>
                <a:spcPts val="0"/>
              </a:spcBef>
              <a:spcAft>
                <a:spcPts val="0"/>
              </a:spcAft>
              <a:buSzPts val="1400"/>
              <a:buFont typeface="Calibri"/>
              <a:buChar char="•"/>
            </a:pPr>
            <a:r>
              <a:rPr lang="en-US" sz="1400" b="1">
                <a:solidFill>
                  <a:srgbClr val="FFFFFF"/>
                </a:solidFill>
                <a:latin typeface="Calibri"/>
                <a:ea typeface="Calibri"/>
                <a:cs typeface="Calibri"/>
                <a:sym typeface="Calibri"/>
              </a:rPr>
              <a:t>Depressed patients more likely to use cannabis</a:t>
            </a:r>
            <a:endParaRPr sz="1400" b="1">
              <a:latin typeface="Calibri"/>
              <a:ea typeface="Calibri"/>
              <a:cs typeface="Calibri"/>
              <a:sym typeface="Calibri"/>
            </a:endParaRPr>
          </a:p>
          <a:p>
            <a:pPr marL="181797" lvl="0" indent="-191312" algn="l" rtl="0">
              <a:lnSpc>
                <a:spcPct val="70000"/>
              </a:lnSpc>
              <a:spcBef>
                <a:spcPts val="1431"/>
              </a:spcBef>
              <a:spcAft>
                <a:spcPts val="0"/>
              </a:spcAft>
              <a:buSzPts val="1400"/>
              <a:buFont typeface="Calibri"/>
              <a:buChar char="•"/>
            </a:pPr>
            <a:r>
              <a:rPr lang="en-US" sz="1400" b="1">
                <a:solidFill>
                  <a:srgbClr val="FFFFFF"/>
                </a:solidFill>
                <a:latin typeface="Calibri"/>
                <a:ea typeface="Calibri"/>
                <a:cs typeface="Calibri"/>
                <a:sym typeface="Calibri"/>
              </a:rPr>
              <a:t>Cannabis users more likely to have to depression</a:t>
            </a:r>
            <a:endParaRPr sz="1400" b="1">
              <a:latin typeface="Calibri"/>
              <a:ea typeface="Calibri"/>
              <a:cs typeface="Calibri"/>
              <a:sym typeface="Calibri"/>
            </a:endParaRPr>
          </a:p>
          <a:p>
            <a:pPr marL="363593" lvl="1" indent="-191312" algn="l" rtl="0">
              <a:lnSpc>
                <a:spcPct val="70000"/>
              </a:lnSpc>
              <a:spcBef>
                <a:spcPts val="1431"/>
              </a:spcBef>
              <a:spcAft>
                <a:spcPts val="0"/>
              </a:spcAft>
              <a:buSzPts val="1400"/>
              <a:buFont typeface="Calibri"/>
              <a:buChar char="•"/>
            </a:pPr>
            <a:r>
              <a:rPr lang="en-US" sz="1400" b="1">
                <a:solidFill>
                  <a:srgbClr val="FFFFFF"/>
                </a:solidFill>
                <a:latin typeface="Calibri"/>
                <a:ea typeface="Calibri"/>
                <a:cs typeface="Calibri"/>
                <a:sym typeface="Calibri"/>
              </a:rPr>
              <a:t>ICD-10 depressive illness was nearly 4X higher among those with a cannabis use disorder, compared to those without a depressive illness</a:t>
            </a:r>
            <a:endParaRPr sz="1400" b="1">
              <a:latin typeface="Calibri"/>
              <a:ea typeface="Calibri"/>
              <a:cs typeface="Calibri"/>
              <a:sym typeface="Calibri"/>
            </a:endParaRPr>
          </a:p>
          <a:p>
            <a:pPr marL="170434" lvl="0" indent="-179949" algn="l" rtl="0">
              <a:lnSpc>
                <a:spcPct val="80000"/>
              </a:lnSpc>
              <a:spcBef>
                <a:spcPts val="1511"/>
              </a:spcBef>
              <a:spcAft>
                <a:spcPts val="0"/>
              </a:spcAft>
              <a:buSzPts val="1400"/>
              <a:buFont typeface="Calibri"/>
              <a:buChar char="•"/>
            </a:pPr>
            <a:r>
              <a:rPr lang="en-US" sz="1400" b="1">
                <a:solidFill>
                  <a:srgbClr val="FFFFFF"/>
                </a:solidFill>
                <a:latin typeface="Calibri"/>
                <a:ea typeface="Calibri"/>
                <a:cs typeface="Calibri"/>
                <a:sym typeface="Calibri"/>
              </a:rPr>
              <a:t>Many longitudinal studies show this relationship even after controlling for confounding variables</a:t>
            </a:r>
            <a:endParaRPr sz="1400" b="1">
              <a:latin typeface="Calibri"/>
              <a:ea typeface="Calibri"/>
              <a:cs typeface="Calibri"/>
              <a:sym typeface="Calibri"/>
            </a:endParaRPr>
          </a:p>
          <a:p>
            <a:pPr marL="170434" lvl="0" indent="-175252" algn="l" rtl="0">
              <a:lnSpc>
                <a:spcPct val="80000"/>
              </a:lnSpc>
              <a:spcBef>
                <a:spcPts val="1153"/>
              </a:spcBef>
              <a:spcAft>
                <a:spcPts val="0"/>
              </a:spcAft>
              <a:buSzPts val="1400"/>
              <a:buFont typeface="Calibri"/>
              <a:buChar char="•"/>
            </a:pPr>
            <a:r>
              <a:rPr lang="en-US" sz="1400" b="1">
                <a:solidFill>
                  <a:schemeClr val="lt1"/>
                </a:solidFill>
                <a:latin typeface="Calibri"/>
                <a:ea typeface="Calibri"/>
                <a:cs typeface="Calibri"/>
                <a:sym typeface="Calibri"/>
              </a:rPr>
              <a:t>Among patients with MDD, cannabis is associated with: </a:t>
            </a:r>
            <a:endParaRPr sz="1400" b="1">
              <a:latin typeface="Calibri"/>
              <a:ea typeface="Calibri"/>
              <a:cs typeface="Calibri"/>
              <a:sym typeface="Calibri"/>
            </a:endParaRPr>
          </a:p>
          <a:p>
            <a:pPr marL="443130" lvl="1" indent="-184596" algn="l" rtl="0">
              <a:lnSpc>
                <a:spcPct val="80000"/>
              </a:lnSpc>
              <a:spcBef>
                <a:spcPts val="1153"/>
              </a:spcBef>
              <a:spcAft>
                <a:spcPts val="0"/>
              </a:spcAft>
              <a:buSzPts val="1400"/>
              <a:buFont typeface="Calibri"/>
              <a:buChar char="•"/>
            </a:pPr>
            <a:r>
              <a:rPr lang="en-US" sz="1400" b="1">
                <a:solidFill>
                  <a:schemeClr val="lt1"/>
                </a:solidFill>
                <a:latin typeface="Calibri"/>
                <a:ea typeface="Calibri"/>
                <a:cs typeface="Calibri"/>
                <a:sym typeface="Calibri"/>
              </a:rPr>
              <a:t>↑ anhedonia, change in body weight, insomnia or hypersomnia, and psychomotor agitation or retardation</a:t>
            </a:r>
            <a:endParaRPr sz="1400" b="1">
              <a:latin typeface="Calibri"/>
              <a:ea typeface="Calibri"/>
              <a:cs typeface="Calibri"/>
              <a:sym typeface="Calibri"/>
            </a:endParaRPr>
          </a:p>
          <a:p>
            <a:pPr marL="443130" lvl="1" indent="-184596" algn="l" rtl="0">
              <a:lnSpc>
                <a:spcPct val="80000"/>
              </a:lnSpc>
              <a:spcBef>
                <a:spcPts val="1153"/>
              </a:spcBef>
              <a:spcAft>
                <a:spcPts val="0"/>
              </a:spcAft>
              <a:buSzPts val="1400"/>
              <a:buFont typeface="Calibri"/>
              <a:buChar char="•"/>
            </a:pPr>
            <a:r>
              <a:rPr lang="en-US" sz="1400" b="1">
                <a:solidFill>
                  <a:schemeClr val="lt1"/>
                </a:solidFill>
                <a:latin typeface="Calibri"/>
                <a:ea typeface="Calibri"/>
                <a:cs typeface="Calibri"/>
                <a:sym typeface="Calibri"/>
              </a:rPr>
              <a:t>More symptoms</a:t>
            </a:r>
            <a:endParaRPr sz="1400" b="1">
              <a:latin typeface="Calibri"/>
              <a:ea typeface="Calibri"/>
              <a:cs typeface="Calibri"/>
              <a:sym typeface="Calibri"/>
            </a:endParaRPr>
          </a:p>
          <a:p>
            <a:pPr marL="443130" lvl="1" indent="-184596" algn="l" rtl="0">
              <a:lnSpc>
                <a:spcPct val="80000"/>
              </a:lnSpc>
              <a:spcBef>
                <a:spcPts val="1153"/>
              </a:spcBef>
              <a:spcAft>
                <a:spcPts val="0"/>
              </a:spcAft>
              <a:buSzPts val="1400"/>
              <a:buFont typeface="Calibri"/>
              <a:buChar char="•"/>
            </a:pPr>
            <a:r>
              <a:rPr lang="en-US" sz="1400" b="1">
                <a:solidFill>
                  <a:schemeClr val="lt1"/>
                </a:solidFill>
                <a:latin typeface="Calibri"/>
                <a:ea typeface="Calibri"/>
                <a:cs typeface="Calibri"/>
                <a:sym typeface="Calibri"/>
              </a:rPr>
              <a:t>↑ depressive episodes</a:t>
            </a:r>
            <a:endParaRPr sz="1400" b="1">
              <a:latin typeface="Calibri"/>
              <a:ea typeface="Calibri"/>
              <a:cs typeface="Calibri"/>
              <a:sym typeface="Calibri"/>
            </a:endParaRPr>
          </a:p>
          <a:p>
            <a:pPr marL="443130" lvl="1" indent="-184596" algn="l" rtl="0">
              <a:lnSpc>
                <a:spcPct val="80000"/>
              </a:lnSpc>
              <a:spcBef>
                <a:spcPts val="1153"/>
              </a:spcBef>
              <a:spcAft>
                <a:spcPts val="0"/>
              </a:spcAft>
              <a:buSzPts val="1400"/>
              <a:buFont typeface="Calibri"/>
              <a:buChar char="•"/>
            </a:pPr>
            <a:r>
              <a:rPr lang="en-US" sz="1400" b="1">
                <a:solidFill>
                  <a:schemeClr val="lt1"/>
                </a:solidFill>
                <a:latin typeface="Calibri"/>
                <a:ea typeface="Calibri"/>
                <a:cs typeface="Calibri"/>
                <a:sym typeface="Calibri"/>
              </a:rPr>
              <a:t> Treatment  failure</a:t>
            </a:r>
            <a:endParaRPr sz="1400" b="1">
              <a:solidFill>
                <a:srgbClr val="FFFFFF"/>
              </a:solidFill>
              <a:latin typeface="Calibri"/>
              <a:ea typeface="Calibri"/>
              <a:cs typeface="Calibri"/>
              <a:sym typeface="Calibri"/>
            </a:endParaRPr>
          </a:p>
          <a:p>
            <a:pPr marL="0" lvl="0" indent="0" algn="l" rtl="0">
              <a:lnSpc>
                <a:spcPct val="70000"/>
              </a:lnSpc>
              <a:spcBef>
                <a:spcPts val="1511"/>
              </a:spcBef>
              <a:spcAft>
                <a:spcPts val="0"/>
              </a:spcAft>
              <a:buSzPts val="845"/>
              <a:buNone/>
            </a:pPr>
            <a:endParaRPr sz="1145" b="1">
              <a:solidFill>
                <a:srgbClr val="FFFFFF"/>
              </a:solidFill>
              <a:latin typeface="Calibri"/>
              <a:ea typeface="Calibri"/>
              <a:cs typeface="Calibri"/>
              <a:sym typeface="Calibri"/>
            </a:endParaRPr>
          </a:p>
        </p:txBody>
      </p:sp>
      <p:sp>
        <p:nvSpPr>
          <p:cNvPr id="417" name="Google Shape;417;g3fba7be5028_0_2845"/>
          <p:cNvSpPr/>
          <p:nvPr/>
        </p:nvSpPr>
        <p:spPr>
          <a:xfrm>
            <a:off x="0" y="4794510"/>
            <a:ext cx="4923900" cy="863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00"/>
              <a:buFont typeface="Gill Sans"/>
              <a:buNone/>
            </a:pPr>
            <a:r>
              <a:rPr lang="en-US" sz="1700" b="1" i="0" u="none" strike="noStrike" cap="none">
                <a:solidFill>
                  <a:srgbClr val="000000"/>
                </a:solidFill>
                <a:latin typeface="Calibri"/>
                <a:ea typeface="Calibri"/>
                <a:cs typeface="Calibri"/>
                <a:sym typeface="Calibri"/>
              </a:rPr>
              <a:t>Feingold et al., 2015; Grant et al., 2004; Martins &amp; Gorelick, 2011; Nesvag et al., 2015; Patten et al., 2015; Smolkina et al., 2017; Horwood et al., 2012</a:t>
            </a:r>
            <a:endParaRPr sz="2200" b="1">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g3fba7be5028_0_2836"/>
          <p:cNvSpPr txBox="1">
            <a:spLocks noGrp="1"/>
          </p:cNvSpPr>
          <p:nvPr>
            <p:ph type="title"/>
          </p:nvPr>
        </p:nvSpPr>
        <p:spPr>
          <a:xfrm>
            <a:off x="288191" y="150896"/>
            <a:ext cx="7908900" cy="704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700"/>
              <a:buNone/>
            </a:pPr>
            <a:r>
              <a:rPr lang="en-US" b="1" dirty="0">
                <a:latin typeface="Calibri"/>
                <a:ea typeface="Calibri"/>
                <a:cs typeface="Calibri"/>
                <a:sym typeface="Calibri"/>
              </a:rPr>
              <a:t>Why high rates of co-occurrence?</a:t>
            </a:r>
            <a:endParaRPr b="1" dirty="0">
              <a:latin typeface="Calibri"/>
              <a:ea typeface="Calibri"/>
              <a:cs typeface="Calibri"/>
              <a:sym typeface="Calibri"/>
            </a:endParaRPr>
          </a:p>
        </p:txBody>
      </p:sp>
      <p:pic>
        <p:nvPicPr>
          <p:cNvPr id="424" name="Google Shape;424;g3fba7be5028_0_2836"/>
          <p:cNvPicPr preferRelativeResize="0"/>
          <p:nvPr/>
        </p:nvPicPr>
        <p:blipFill rotWithShape="1">
          <a:blip r:embed="rId3">
            <a:alphaModFix/>
          </a:blip>
          <a:srcRect/>
          <a:stretch/>
        </p:blipFill>
        <p:spPr>
          <a:xfrm>
            <a:off x="86177" y="1675109"/>
            <a:ext cx="12019644" cy="3173338"/>
          </a:xfrm>
          <a:prstGeom prst="rect">
            <a:avLst/>
          </a:prstGeom>
          <a:noFill/>
          <a:ln>
            <a:noFill/>
          </a:ln>
        </p:spPr>
      </p:pic>
      <p:sp>
        <p:nvSpPr>
          <p:cNvPr id="425" name="Google Shape;425;g3fba7be5028_0_2836"/>
          <p:cNvSpPr txBox="1"/>
          <p:nvPr/>
        </p:nvSpPr>
        <p:spPr>
          <a:xfrm>
            <a:off x="754912" y="5182891"/>
            <a:ext cx="11121600" cy="6156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700" b="1" i="1">
                <a:solidFill>
                  <a:schemeClr val="dk1"/>
                </a:solidFill>
                <a:latin typeface="Calibri"/>
                <a:ea typeface="Calibri"/>
                <a:cs typeface="Calibri"/>
                <a:sym typeface="Calibri"/>
              </a:rPr>
              <a:t>Negative reinforcement motivational theoretical model of addiction -- addiction may involve a transition from impulsive to compulsive behaviors and from positive to negative reinforcement over time  </a:t>
            </a:r>
            <a:endParaRPr sz="1700" b="1" i="1">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g3fba7be5028_0_214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2800"/>
              <a:buFont typeface="Gill Sans"/>
              <a:buNone/>
            </a:pPr>
            <a:r>
              <a:rPr lang="en-US" b="1">
                <a:latin typeface="Calibri"/>
                <a:ea typeface="Calibri"/>
                <a:cs typeface="Calibri"/>
                <a:sym typeface="Calibri"/>
              </a:rPr>
              <a:t>STUDY DESIGN</a:t>
            </a:r>
            <a:endParaRPr b="1">
              <a:latin typeface="Calibri"/>
              <a:ea typeface="Calibri"/>
              <a:cs typeface="Calibri"/>
              <a:sym typeface="Calibri"/>
            </a:endParaRPr>
          </a:p>
        </p:txBody>
      </p:sp>
      <p:pic>
        <p:nvPicPr>
          <p:cNvPr id="432" name="Google Shape;432;g3fba7be5028_0_2146" descr="A screenshot of a test&#10;&#10;AI-generated content may be incorrect."/>
          <p:cNvPicPr preferRelativeResize="0"/>
          <p:nvPr/>
        </p:nvPicPr>
        <p:blipFill rotWithShape="1">
          <a:blip r:embed="rId3">
            <a:alphaModFix/>
          </a:blip>
          <a:srcRect/>
          <a:stretch/>
        </p:blipFill>
        <p:spPr>
          <a:xfrm>
            <a:off x="160421" y="2559447"/>
            <a:ext cx="11871158" cy="3596397"/>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g3fba7be5028_0_2826"/>
          <p:cNvSpPr txBox="1">
            <a:spLocks noGrp="1"/>
          </p:cNvSpPr>
          <p:nvPr>
            <p:ph type="title" idx="4294967295"/>
          </p:nvPr>
        </p:nvSpPr>
        <p:spPr>
          <a:xfrm>
            <a:off x="204125" y="100578"/>
            <a:ext cx="7888200" cy="704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700"/>
              <a:buNone/>
            </a:pPr>
            <a:r>
              <a:rPr lang="en-US" b="1">
                <a:latin typeface="Calibri"/>
                <a:ea typeface="Calibri"/>
                <a:cs typeface="Calibri"/>
                <a:sym typeface="Calibri"/>
              </a:rPr>
              <a:t>What Happens with Abstinence?</a:t>
            </a:r>
            <a:endParaRPr b="1">
              <a:latin typeface="Calibri"/>
              <a:ea typeface="Calibri"/>
              <a:cs typeface="Calibri"/>
              <a:sym typeface="Calibri"/>
            </a:endParaRPr>
          </a:p>
        </p:txBody>
      </p:sp>
      <p:pic>
        <p:nvPicPr>
          <p:cNvPr id="439" name="Google Shape;439;g3fba7be5028_0_2826"/>
          <p:cNvPicPr preferRelativeResize="0"/>
          <p:nvPr/>
        </p:nvPicPr>
        <p:blipFill rotWithShape="1">
          <a:blip r:embed="rId3">
            <a:alphaModFix/>
          </a:blip>
          <a:srcRect/>
          <a:stretch/>
        </p:blipFill>
        <p:spPr>
          <a:xfrm>
            <a:off x="924150" y="918766"/>
            <a:ext cx="6298726" cy="5170725"/>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pic>
        <p:nvPicPr>
          <p:cNvPr id="445" name="Google Shape;445;g3fba7be5028_0_2816" descr="drip...drip... by Elias Julian on Dribbble"/>
          <p:cNvPicPr preferRelativeResize="0"/>
          <p:nvPr/>
        </p:nvPicPr>
        <p:blipFill rotWithShape="1">
          <a:blip r:embed="rId3">
            <a:alphaModFix/>
          </a:blip>
          <a:srcRect l="19945" r="19945"/>
          <a:stretch/>
        </p:blipFill>
        <p:spPr>
          <a:xfrm>
            <a:off x="-11" y="416654"/>
            <a:ext cx="4716424" cy="5748673"/>
          </a:xfrm>
          <a:prstGeom prst="rect">
            <a:avLst/>
          </a:prstGeom>
          <a:noFill/>
          <a:ln>
            <a:noFill/>
          </a:ln>
        </p:spPr>
      </p:pic>
      <p:sp>
        <p:nvSpPr>
          <p:cNvPr id="446" name="Google Shape;446;g3fba7be5028_0_2816"/>
          <p:cNvSpPr txBox="1"/>
          <p:nvPr/>
        </p:nvSpPr>
        <p:spPr>
          <a:xfrm>
            <a:off x="4968885" y="1109752"/>
            <a:ext cx="7165200" cy="19380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600"/>
              <a:buFont typeface="Corbel"/>
              <a:buNone/>
            </a:pPr>
            <a:r>
              <a:rPr lang="en-US" sz="3600" b="1" i="0" u="none" strike="noStrike" cap="none">
                <a:solidFill>
                  <a:srgbClr val="000000"/>
                </a:solidFill>
                <a:latin typeface="Calibri"/>
                <a:ea typeface="Calibri"/>
                <a:cs typeface="Calibri"/>
                <a:sym typeface="Calibri"/>
              </a:rPr>
              <a:t>Need for schools to be mobilized to serve as the prevention hub of our mental health system</a:t>
            </a:r>
            <a:endParaRPr b="1">
              <a:latin typeface="Calibri"/>
              <a:ea typeface="Calibri"/>
              <a:cs typeface="Calibri"/>
              <a:sym typeface="Calibri"/>
            </a:endParaRPr>
          </a:p>
        </p:txBody>
      </p:sp>
      <p:sp>
        <p:nvSpPr>
          <p:cNvPr id="447" name="Google Shape;447;g3fba7be5028_0_2816"/>
          <p:cNvSpPr txBox="1"/>
          <p:nvPr/>
        </p:nvSpPr>
        <p:spPr>
          <a:xfrm>
            <a:off x="5099025" y="2804824"/>
            <a:ext cx="6726900" cy="2858100"/>
          </a:xfrm>
          <a:prstGeom prst="rect">
            <a:avLst/>
          </a:prstGeom>
          <a:noFill/>
          <a:ln>
            <a:noFill/>
          </a:ln>
        </p:spPr>
        <p:txBody>
          <a:bodyPr spcFirstLastPara="1" wrap="square" lIns="91425" tIns="45700" rIns="91425" bIns="45700" anchor="t" anchorCtr="0">
            <a:normAutofit/>
          </a:bodyPr>
          <a:lstStyle/>
          <a:p>
            <a:pPr marL="285750" marR="0" lvl="0" indent="-228600" algn="l" rtl="0">
              <a:lnSpc>
                <a:spcPct val="90000"/>
              </a:lnSpc>
              <a:spcBef>
                <a:spcPts val="0"/>
              </a:spcBef>
              <a:spcAft>
                <a:spcPts val="0"/>
              </a:spcAft>
              <a:buClr>
                <a:srgbClr val="40BAD2"/>
              </a:buClr>
              <a:buSzPts val="2200"/>
              <a:buFont typeface="Calibri"/>
              <a:buChar char="•"/>
            </a:pPr>
            <a:r>
              <a:rPr lang="en-US" sz="2200" i="0" u="none" strike="noStrike" cap="none">
                <a:solidFill>
                  <a:srgbClr val="000000"/>
                </a:solidFill>
                <a:latin typeface="Calibri"/>
                <a:ea typeface="Calibri"/>
                <a:cs typeface="Calibri"/>
                <a:sym typeface="Calibri"/>
              </a:rPr>
              <a:t>Schools are a critical access point to improve equity</a:t>
            </a:r>
            <a:endParaRPr>
              <a:latin typeface="Calibri"/>
              <a:ea typeface="Calibri"/>
              <a:cs typeface="Calibri"/>
              <a:sym typeface="Calibri"/>
            </a:endParaRPr>
          </a:p>
          <a:p>
            <a:pPr marL="788670" marR="0" lvl="1" indent="-228600" algn="l" rtl="0">
              <a:lnSpc>
                <a:spcPct val="90000"/>
              </a:lnSpc>
              <a:spcBef>
                <a:spcPts val="1450"/>
              </a:spcBef>
              <a:spcAft>
                <a:spcPts val="0"/>
              </a:spcAft>
              <a:buClr>
                <a:srgbClr val="40BAD2"/>
              </a:buClr>
              <a:buSzPts val="2200"/>
              <a:buFont typeface="Calibri"/>
              <a:buChar char="•"/>
            </a:pPr>
            <a:r>
              <a:rPr lang="en-US" sz="2200" i="0" u="none" strike="noStrike" cap="none">
                <a:solidFill>
                  <a:srgbClr val="000000"/>
                </a:solidFill>
                <a:latin typeface="Calibri"/>
                <a:ea typeface="Calibri"/>
                <a:cs typeface="Calibri"/>
                <a:sym typeface="Calibri"/>
              </a:rPr>
              <a:t>No-show rates for initial intake MH appointments range from 48-62%</a:t>
            </a:r>
            <a:endParaRPr>
              <a:latin typeface="Calibri"/>
              <a:ea typeface="Calibri"/>
              <a:cs typeface="Calibri"/>
              <a:sym typeface="Calibri"/>
            </a:endParaRPr>
          </a:p>
          <a:p>
            <a:pPr marL="788670" marR="0" lvl="1" indent="-228600" algn="l" rtl="0">
              <a:lnSpc>
                <a:spcPct val="90000"/>
              </a:lnSpc>
              <a:spcBef>
                <a:spcPts val="1450"/>
              </a:spcBef>
              <a:spcAft>
                <a:spcPts val="0"/>
              </a:spcAft>
              <a:buClr>
                <a:srgbClr val="40BAD2"/>
              </a:buClr>
              <a:buSzPts val="2200"/>
              <a:buFont typeface="Calibri"/>
              <a:buChar char="•"/>
            </a:pPr>
            <a:r>
              <a:rPr lang="en-US" sz="2200" i="0" u="none" strike="noStrike" cap="none">
                <a:solidFill>
                  <a:srgbClr val="000000"/>
                </a:solidFill>
                <a:latin typeface="Calibri"/>
                <a:ea typeface="Calibri"/>
                <a:cs typeface="Calibri"/>
                <a:sym typeface="Calibri"/>
              </a:rPr>
              <a:t>40-60% of children receiving outpatient MH services attend few sessions and drop out quickly</a:t>
            </a:r>
            <a:endParaRPr>
              <a:latin typeface="Calibri"/>
              <a:ea typeface="Calibri"/>
              <a:cs typeface="Calibri"/>
              <a:sym typeface="Calibri"/>
            </a:endParaRPr>
          </a:p>
          <a:p>
            <a:pPr marL="788670" marR="0" lvl="1" indent="-228600" algn="l" rtl="0">
              <a:lnSpc>
                <a:spcPct val="90000"/>
              </a:lnSpc>
              <a:spcBef>
                <a:spcPts val="1450"/>
              </a:spcBef>
              <a:spcAft>
                <a:spcPts val="0"/>
              </a:spcAft>
              <a:buClr>
                <a:srgbClr val="40BAD2"/>
              </a:buClr>
              <a:buSzPts val="2200"/>
              <a:buFont typeface="Calibri"/>
              <a:buChar char="•"/>
            </a:pPr>
            <a:r>
              <a:rPr lang="en-US" sz="2200" i="0" u="none" strike="noStrike" cap="none">
                <a:solidFill>
                  <a:srgbClr val="000000"/>
                </a:solidFill>
                <a:latin typeface="Calibri"/>
                <a:ea typeface="Calibri"/>
                <a:cs typeface="Calibri"/>
                <a:sym typeface="Calibri"/>
              </a:rPr>
              <a:t>Schools provide greater access to mental health services</a:t>
            </a:r>
            <a:endParaRPr>
              <a:latin typeface="Calibri"/>
              <a:ea typeface="Calibri"/>
              <a:cs typeface="Calibri"/>
              <a:sym typeface="Calibri"/>
            </a:endParaRPr>
          </a:p>
        </p:txBody>
      </p:sp>
      <p:sp>
        <p:nvSpPr>
          <p:cNvPr id="448" name="Google Shape;448;g3fba7be5028_0_2816"/>
          <p:cNvSpPr txBox="1"/>
          <p:nvPr/>
        </p:nvSpPr>
        <p:spPr>
          <a:xfrm>
            <a:off x="4716425" y="5531450"/>
            <a:ext cx="7475700" cy="633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None/>
            </a:pPr>
            <a:r>
              <a:rPr lang="en-US" sz="1500" b="1">
                <a:latin typeface="Calibri"/>
                <a:ea typeface="Calibri"/>
                <a:cs typeface="Calibri"/>
                <a:sym typeface="Calibri"/>
              </a:rPr>
              <a:t>Gopalan et al (2010); Harrison, McKay &amp; Bannon (2004); Jaycox, 2009; McKay, McCadam, &amp; Gonzales (1996); McKay, Lynn and Bannon (2005)</a:t>
            </a:r>
            <a:endParaRPr sz="1100" b="1">
              <a:solidFill>
                <a:srgbClr val="7F7F7F"/>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pic>
        <p:nvPicPr>
          <p:cNvPr id="454" name="Google Shape;454;g3fba7be5028_0_2802" descr="A graph of different types of health&#10;&#10;Description automatically generated with medium confidence"/>
          <p:cNvPicPr preferRelativeResize="0">
            <a:picLocks noGrp="1"/>
          </p:cNvPicPr>
          <p:nvPr>
            <p:ph type="body" idx="4294967295"/>
          </p:nvPr>
        </p:nvPicPr>
        <p:blipFill rotWithShape="1">
          <a:blip r:embed="rId3">
            <a:alphaModFix/>
          </a:blip>
          <a:srcRect/>
          <a:stretch/>
        </p:blipFill>
        <p:spPr>
          <a:xfrm>
            <a:off x="601650" y="1166050"/>
            <a:ext cx="9969900" cy="4660800"/>
          </a:xfrm>
          <a:prstGeom prst="rect">
            <a:avLst/>
          </a:prstGeom>
          <a:noFill/>
          <a:ln>
            <a:noFill/>
          </a:ln>
        </p:spPr>
      </p:pic>
      <p:sp>
        <p:nvSpPr>
          <p:cNvPr id="455" name="Google Shape;455;g3fba7be5028_0_2802"/>
          <p:cNvSpPr txBox="1"/>
          <p:nvPr/>
        </p:nvSpPr>
        <p:spPr>
          <a:xfrm>
            <a:off x="509237" y="5826852"/>
            <a:ext cx="35796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Calibri"/>
                <a:ea typeface="Calibri"/>
                <a:cs typeface="Calibri"/>
                <a:sym typeface="Calibri"/>
              </a:rPr>
              <a:t>Vargas et al., JAACAP, 2025</a:t>
            </a:r>
            <a:endParaRPr b="1">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grpSp>
        <p:nvGrpSpPr>
          <p:cNvPr id="461" name="Google Shape;461;g3fba7be5028_0_2173"/>
          <p:cNvGrpSpPr/>
          <p:nvPr/>
        </p:nvGrpSpPr>
        <p:grpSpPr>
          <a:xfrm>
            <a:off x="2155178" y="1202054"/>
            <a:ext cx="9611188" cy="4751390"/>
            <a:chOff x="115913" y="1193800"/>
            <a:chExt cx="9402454" cy="4648200"/>
          </a:xfrm>
        </p:grpSpPr>
        <p:pic>
          <p:nvPicPr>
            <p:cNvPr id="462" name="Google Shape;462;g3fba7be5028_0_2173" descr="A diagram of a pyramid&#10;&#10;Description automatically generated"/>
            <p:cNvPicPr preferRelativeResize="0"/>
            <p:nvPr/>
          </p:nvPicPr>
          <p:blipFill rotWithShape="1">
            <a:blip r:embed="rId3">
              <a:alphaModFix/>
            </a:blip>
            <a:srcRect/>
            <a:stretch/>
          </p:blipFill>
          <p:spPr>
            <a:xfrm>
              <a:off x="115913" y="1193800"/>
              <a:ext cx="9402454" cy="4648200"/>
            </a:xfrm>
            <a:prstGeom prst="rect">
              <a:avLst/>
            </a:prstGeom>
            <a:noFill/>
            <a:ln>
              <a:noFill/>
            </a:ln>
          </p:spPr>
        </p:pic>
        <p:sp>
          <p:nvSpPr>
            <p:cNvPr id="463" name="Google Shape;463;g3fba7be5028_0_2173"/>
            <p:cNvSpPr/>
            <p:nvPr/>
          </p:nvSpPr>
          <p:spPr>
            <a:xfrm>
              <a:off x="7556500" y="1422400"/>
              <a:ext cx="1841400" cy="1752600"/>
            </a:xfrm>
            <a:prstGeom prst="hexagon">
              <a:avLst>
                <a:gd name="adj" fmla="val 25000"/>
                <a:gd name="vf" fmla="val 115470"/>
              </a:avLst>
            </a:prstGeom>
            <a:solidFill>
              <a:schemeClr val="accent1"/>
            </a:solidFill>
            <a:ln w="11025" cap="flat" cmpd="sng">
              <a:solidFill>
                <a:srgbClr val="1B4E58"/>
              </a:solidFill>
              <a:prstDash val="solid"/>
              <a:round/>
              <a:headEnd type="none" w="sm" len="sm"/>
              <a:tailEnd type="none" w="sm" len="sm"/>
            </a:ln>
          </p:spPr>
          <p:txBody>
            <a:bodyPr spcFirstLastPara="1" wrap="square" lIns="93450" tIns="46725" rIns="93450" bIns="46725" anchor="ctr" anchorCtr="0">
              <a:noAutofit/>
            </a:bodyPr>
            <a:lstStyle/>
            <a:p>
              <a:pPr marL="0" marR="0" lvl="0" indent="0" algn="ctr" rtl="0">
                <a:lnSpc>
                  <a:spcPct val="100000"/>
                </a:lnSpc>
                <a:spcBef>
                  <a:spcPts val="0"/>
                </a:spcBef>
                <a:spcAft>
                  <a:spcPts val="0"/>
                </a:spcAft>
                <a:buClr>
                  <a:srgbClr val="000000"/>
                </a:buClr>
                <a:buSzPts val="1840"/>
                <a:buFont typeface="Corbel"/>
                <a:buNone/>
              </a:pPr>
              <a:r>
                <a:rPr lang="en-US" sz="1840" b="0" i="0" u="none" strike="noStrike" cap="none">
                  <a:solidFill>
                    <a:srgbClr val="000000"/>
                  </a:solidFill>
                  <a:latin typeface="Corbel"/>
                  <a:ea typeface="Corbel"/>
                  <a:cs typeface="Corbel"/>
                  <a:sym typeface="Corbel"/>
                </a:rPr>
                <a:t>Structural</a:t>
              </a:r>
              <a:endParaRPr sz="1431"/>
            </a:p>
          </p:txBody>
        </p:sp>
      </p:grpSp>
      <p:pic>
        <p:nvPicPr>
          <p:cNvPr id="464" name="Google Shape;464;g3fba7be5028_0_2173" descr="A qr code on a blue background&#10;&#10;Description automatically generated"/>
          <p:cNvPicPr preferRelativeResize="0"/>
          <p:nvPr/>
        </p:nvPicPr>
        <p:blipFill rotWithShape="1">
          <a:blip r:embed="rId4">
            <a:alphaModFix/>
          </a:blip>
          <a:srcRect/>
          <a:stretch/>
        </p:blipFill>
        <p:spPr>
          <a:xfrm>
            <a:off x="208948" y="3101295"/>
            <a:ext cx="1559186" cy="202070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1"/>
                                        </p:tgtEl>
                                        <p:attrNameLst>
                                          <p:attrName>style.visibility</p:attrName>
                                        </p:attrNameLst>
                                      </p:cBhvr>
                                      <p:to>
                                        <p:strVal val="visible"/>
                                      </p:to>
                                    </p:set>
                                    <p:animEffect transition="in" filter="fade">
                                      <p:cBhvr>
                                        <p:cTn id="7" dur="500"/>
                                        <p:tgtEl>
                                          <p:spTgt spid="461"/>
                                        </p:tgtEl>
                                      </p:cBhvr>
                                    </p:animEffect>
                                  </p:childTnLst>
                                </p:cTn>
                              </p:par>
                              <p:par>
                                <p:cTn id="8" presetID="1" presetClass="exit" presetSubtype="0" fill="hold" nodeType="withEffect">
                                  <p:stCondLst>
                                    <p:cond delay="0"/>
                                  </p:stCondLst>
                                  <p:childTnLst>
                                    <p:set>
                                      <p:cBhvr>
                                        <p:cTn id="9" dur="1" fill="hold">
                                          <p:stCondLst>
                                            <p:cond delay="1"/>
                                          </p:stCondLst>
                                        </p:cTn>
                                        <p:tgtEl>
                                          <p:spTgt spid="461"/>
                                        </p:tgtEl>
                                        <p:attrNameLst>
                                          <p:attrName>style.visibility</p:attrName>
                                        </p:attrNameLst>
                                      </p:cBhvr>
                                      <p:to>
                                        <p:strVal val="hidden"/>
                                      </p:to>
                                    </p:set>
                                  </p:childTnLst>
                                </p:cTn>
                              </p:par>
                              <p:par>
                                <p:cTn id="10" presetID="1" presetClass="entr" presetSubtype="0" fill="hold" nodeType="withEffect">
                                  <p:stCondLst>
                                    <p:cond delay="0"/>
                                  </p:stCondLst>
                                  <p:childTnLst>
                                    <p:set>
                                      <p:cBhvr>
                                        <p:cTn id="11" dur="1" fill="hold">
                                          <p:stCondLst>
                                            <p:cond delay="0"/>
                                          </p:stCondLst>
                                        </p:cTn>
                                        <p:tgtEl>
                                          <p:spTgt spid="4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g3fba7be5028_0_2181"/>
          <p:cNvSpPr txBox="1">
            <a:spLocks noGrp="1"/>
          </p:cNvSpPr>
          <p:nvPr>
            <p:ph type="title"/>
          </p:nvPr>
        </p:nvSpPr>
        <p:spPr>
          <a:xfrm>
            <a:off x="0" y="24770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Bodoni"/>
              <a:buNone/>
            </a:pPr>
            <a:r>
              <a:rPr lang="en-US" sz="4200" b="1">
                <a:latin typeface="Calibri"/>
                <a:ea typeface="Calibri"/>
                <a:cs typeface="Calibri"/>
                <a:sym typeface="Calibri"/>
              </a:rPr>
              <a:t>Alternatives to Punishment (Tier 2)</a:t>
            </a:r>
            <a:endParaRPr sz="4200" b="1">
              <a:latin typeface="Calibri"/>
              <a:ea typeface="Calibri"/>
              <a:cs typeface="Calibri"/>
              <a:sym typeface="Calibri"/>
            </a:endParaRPr>
          </a:p>
        </p:txBody>
      </p:sp>
      <p:pic>
        <p:nvPicPr>
          <p:cNvPr id="471" name="Google Shape;471;g3fba7be5028_0_2181" descr="A diagram of a pyramid&#10;&#10;Description automatically generated"/>
          <p:cNvPicPr preferRelativeResize="0"/>
          <p:nvPr/>
        </p:nvPicPr>
        <p:blipFill rotWithShape="1">
          <a:blip r:embed="rId3">
            <a:alphaModFix/>
          </a:blip>
          <a:srcRect/>
          <a:stretch/>
        </p:blipFill>
        <p:spPr>
          <a:xfrm>
            <a:off x="7415224" y="2482201"/>
            <a:ext cx="4749386" cy="2347912"/>
          </a:xfrm>
          <a:prstGeom prst="rect">
            <a:avLst/>
          </a:prstGeom>
          <a:noFill/>
          <a:ln>
            <a:noFill/>
          </a:ln>
        </p:spPr>
      </p:pic>
      <p:sp>
        <p:nvSpPr>
          <p:cNvPr id="472" name="Google Shape;472;g3fba7be5028_0_2181"/>
          <p:cNvSpPr/>
          <p:nvPr/>
        </p:nvSpPr>
        <p:spPr>
          <a:xfrm>
            <a:off x="7415223" y="3450269"/>
            <a:ext cx="4749300" cy="619200"/>
          </a:xfrm>
          <a:prstGeom prst="ellipse">
            <a:avLst/>
          </a:prstGeom>
          <a:noFill/>
          <a:ln w="27675" cap="flat" cmpd="sng">
            <a:solidFill>
              <a:schemeClr val="accent4"/>
            </a:solidFill>
            <a:prstDash val="solid"/>
            <a:miter lim="8000"/>
            <a:headEnd type="none" w="sm" len="sm"/>
            <a:tailEnd type="none" w="sm" len="sm"/>
          </a:ln>
        </p:spPr>
        <p:txBody>
          <a:bodyPr spcFirstLastPara="1" wrap="square" lIns="132800" tIns="66375" rIns="132800" bIns="66375" anchor="ctr" anchorCtr="0">
            <a:noAutofit/>
          </a:bodyPr>
          <a:lstStyle/>
          <a:p>
            <a:pPr marL="0" marR="0" lvl="0" indent="0" algn="ctr" rtl="0">
              <a:lnSpc>
                <a:spcPct val="100000"/>
              </a:lnSpc>
              <a:spcBef>
                <a:spcPts val="0"/>
              </a:spcBef>
              <a:spcAft>
                <a:spcPts val="0"/>
              </a:spcAft>
              <a:buClr>
                <a:schemeClr val="lt1"/>
              </a:buClr>
              <a:buSzPts val="2615"/>
              <a:buFont typeface="Arial"/>
              <a:buNone/>
            </a:pPr>
            <a:endParaRPr sz="2615" b="0" i="0" u="none" strike="noStrike" cap="none">
              <a:solidFill>
                <a:srgbClr val="FFFFFF"/>
              </a:solidFill>
              <a:latin typeface="Arial"/>
              <a:ea typeface="Arial"/>
              <a:cs typeface="Arial"/>
              <a:sym typeface="Arial"/>
            </a:endParaRPr>
          </a:p>
        </p:txBody>
      </p:sp>
      <p:pic>
        <p:nvPicPr>
          <p:cNvPr id="473" name="Google Shape;473;g3fba7be5028_0_2181"/>
          <p:cNvPicPr preferRelativeResize="0"/>
          <p:nvPr/>
        </p:nvPicPr>
        <p:blipFill rotWithShape="1">
          <a:blip r:embed="rId4">
            <a:alphaModFix/>
          </a:blip>
          <a:srcRect/>
          <a:stretch/>
        </p:blipFill>
        <p:spPr>
          <a:xfrm>
            <a:off x="135133" y="1358045"/>
            <a:ext cx="7280083" cy="4781083"/>
          </a:xfrm>
          <a:prstGeom prst="rect">
            <a:avLst/>
          </a:prstGeom>
          <a:noFill/>
          <a:ln>
            <a:noFill/>
          </a:ln>
        </p:spPr>
      </p:pic>
      <p:sp>
        <p:nvSpPr>
          <p:cNvPr id="474" name="Google Shape;474;g3fba7be5028_0_2181"/>
          <p:cNvSpPr txBox="1"/>
          <p:nvPr/>
        </p:nvSpPr>
        <p:spPr>
          <a:xfrm>
            <a:off x="7364081" y="5738925"/>
            <a:ext cx="16524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595959"/>
              </a:buClr>
              <a:buSzPts val="2000"/>
              <a:buFont typeface="Corbel"/>
              <a:buNone/>
            </a:pPr>
            <a:r>
              <a:rPr lang="en-US" sz="2000" b="1" i="0" u="none" strike="noStrike" cap="none">
                <a:solidFill>
                  <a:schemeClr val="dk1"/>
                </a:solidFill>
                <a:latin typeface="Calibri"/>
                <a:ea typeface="Calibri"/>
                <a:cs typeface="Calibri"/>
                <a:sym typeface="Calibri"/>
              </a:rPr>
              <a:t>NCES, 2017</a:t>
            </a:r>
            <a:endParaRPr b="1">
              <a:solidFill>
                <a:schemeClr val="dk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g3fba7be5028_0_2190"/>
          <p:cNvSpPr txBox="1">
            <a:spLocks noGrp="1"/>
          </p:cNvSpPr>
          <p:nvPr>
            <p:ph type="title"/>
          </p:nvPr>
        </p:nvSpPr>
        <p:spPr>
          <a:xfrm>
            <a:off x="0" y="53674"/>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Bodoni"/>
              <a:buNone/>
            </a:pPr>
            <a:r>
              <a:rPr lang="en-US" sz="4400" b="1">
                <a:latin typeface="Calibri"/>
                <a:ea typeface="Calibri"/>
                <a:cs typeface="Calibri"/>
                <a:sym typeface="Calibri"/>
              </a:rPr>
              <a:t>Alternatives to Punishment (Tier 2)</a:t>
            </a:r>
            <a:endParaRPr b="1">
              <a:latin typeface="Calibri"/>
              <a:ea typeface="Calibri"/>
              <a:cs typeface="Calibri"/>
              <a:sym typeface="Calibri"/>
            </a:endParaRPr>
          </a:p>
        </p:txBody>
      </p:sp>
      <p:pic>
        <p:nvPicPr>
          <p:cNvPr id="480" name="Google Shape;480;g3fba7be5028_0_2190" descr="A diagram of a pyramid&#10;&#10;Description automatically generated"/>
          <p:cNvPicPr preferRelativeResize="0"/>
          <p:nvPr/>
        </p:nvPicPr>
        <p:blipFill rotWithShape="1">
          <a:blip r:embed="rId3">
            <a:alphaModFix/>
          </a:blip>
          <a:srcRect/>
          <a:stretch/>
        </p:blipFill>
        <p:spPr>
          <a:xfrm>
            <a:off x="8513981" y="1879435"/>
            <a:ext cx="3269776" cy="1616448"/>
          </a:xfrm>
          <a:prstGeom prst="rect">
            <a:avLst/>
          </a:prstGeom>
          <a:noFill/>
          <a:ln>
            <a:noFill/>
          </a:ln>
        </p:spPr>
      </p:pic>
      <p:sp>
        <p:nvSpPr>
          <p:cNvPr id="481" name="Google Shape;481;g3fba7be5028_0_2190"/>
          <p:cNvSpPr/>
          <p:nvPr/>
        </p:nvSpPr>
        <p:spPr>
          <a:xfrm>
            <a:off x="8513980" y="2545913"/>
            <a:ext cx="3269700" cy="426300"/>
          </a:xfrm>
          <a:prstGeom prst="ellipse">
            <a:avLst/>
          </a:prstGeom>
          <a:noFill/>
          <a:ln w="1905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grpSp>
        <p:nvGrpSpPr>
          <p:cNvPr id="482" name="Google Shape;482;g3fba7be5028_0_2190"/>
          <p:cNvGrpSpPr/>
          <p:nvPr/>
        </p:nvGrpSpPr>
        <p:grpSpPr>
          <a:xfrm>
            <a:off x="239383" y="1342691"/>
            <a:ext cx="6979696" cy="4624843"/>
            <a:chOff x="838200" y="1789446"/>
            <a:chExt cx="6419292" cy="4172540"/>
          </a:xfrm>
        </p:grpSpPr>
        <p:pic>
          <p:nvPicPr>
            <p:cNvPr id="483" name="Google Shape;483;g3fba7be5028_0_2190" descr="A graph of different colored lines&#10;&#10;Description automatically generated with medium confidence"/>
            <p:cNvPicPr preferRelativeResize="0"/>
            <p:nvPr/>
          </p:nvPicPr>
          <p:blipFill rotWithShape="1">
            <a:blip r:embed="rId4">
              <a:alphaModFix/>
            </a:blip>
            <a:srcRect/>
            <a:stretch/>
          </p:blipFill>
          <p:spPr>
            <a:xfrm>
              <a:off x="838200" y="1789446"/>
              <a:ext cx="6419292" cy="4172540"/>
            </a:xfrm>
            <a:prstGeom prst="rect">
              <a:avLst/>
            </a:prstGeom>
            <a:noFill/>
            <a:ln>
              <a:noFill/>
            </a:ln>
          </p:spPr>
        </p:pic>
        <p:sp>
          <p:nvSpPr>
            <p:cNvPr id="484" name="Google Shape;484;g3fba7be5028_0_2190"/>
            <p:cNvSpPr/>
            <p:nvPr/>
          </p:nvSpPr>
          <p:spPr>
            <a:xfrm>
              <a:off x="2038925" y="2716627"/>
              <a:ext cx="1723200" cy="2244600"/>
            </a:xfrm>
            <a:prstGeom prst="ellipse">
              <a:avLst/>
            </a:prstGeom>
            <a:noFill/>
            <a:ln w="19050" cap="flat" cmpd="sng">
              <a:solidFill>
                <a:srgbClr val="FF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485" name="Google Shape;485;g3fba7be5028_0_2190"/>
            <p:cNvSpPr/>
            <p:nvPr/>
          </p:nvSpPr>
          <p:spPr>
            <a:xfrm>
              <a:off x="4322507" y="2949422"/>
              <a:ext cx="791700" cy="2011800"/>
            </a:xfrm>
            <a:prstGeom prst="ellipse">
              <a:avLst/>
            </a:prstGeom>
            <a:noFill/>
            <a:ln w="19050" cap="flat" cmpd="sng">
              <a:solidFill>
                <a:srgbClr val="FF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grpSp>
      <p:pic>
        <p:nvPicPr>
          <p:cNvPr id="486" name="Google Shape;486;g3fba7be5028_0_2190" descr="A black line with text&#10;&#10;AI-generated content may be incorrect."/>
          <p:cNvPicPr preferRelativeResize="0"/>
          <p:nvPr/>
        </p:nvPicPr>
        <p:blipFill rotWithShape="1">
          <a:blip r:embed="rId5">
            <a:alphaModFix/>
          </a:blip>
          <a:srcRect/>
          <a:stretch/>
        </p:blipFill>
        <p:spPr>
          <a:xfrm>
            <a:off x="7219076" y="3657825"/>
            <a:ext cx="4733736" cy="1963269"/>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Google Shape;492;g3fba7be5028_0_2201"/>
          <p:cNvSpPr txBox="1">
            <a:spLocks noGrp="1"/>
          </p:cNvSpPr>
          <p:nvPr>
            <p:ph type="title"/>
          </p:nvPr>
        </p:nvSpPr>
        <p:spPr>
          <a:xfrm>
            <a:off x="8711765" y="2413981"/>
            <a:ext cx="3171335" cy="13257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FFFF"/>
              </a:buClr>
              <a:buSzPts val="3600"/>
              <a:buFont typeface="Corbel"/>
              <a:buNone/>
            </a:pPr>
            <a:r>
              <a:rPr lang="en-US" sz="3800" b="1" dirty="0">
                <a:latin typeface="Calibri"/>
                <a:ea typeface="Calibri"/>
                <a:cs typeface="Calibri"/>
                <a:sym typeface="Calibri"/>
              </a:rPr>
              <a:t>Characteristics of Students Suspended</a:t>
            </a:r>
            <a:endParaRPr sz="3800" b="1" dirty="0">
              <a:latin typeface="Calibri"/>
              <a:ea typeface="Calibri"/>
              <a:cs typeface="Calibri"/>
              <a:sym typeface="Calibri"/>
            </a:endParaRPr>
          </a:p>
        </p:txBody>
      </p:sp>
      <p:pic>
        <p:nvPicPr>
          <p:cNvPr id="4" name="Content Placeholder 4" descr="A graph of numbers and text&#10;&#10;Description automatically generated with medium confidence">
            <a:extLst>
              <a:ext uri="{FF2B5EF4-FFF2-40B4-BE49-F238E27FC236}">
                <a16:creationId xmlns:a16="http://schemas.microsoft.com/office/drawing/2014/main" id="{91FC4852-0F28-1D2B-DA66-E051C8E81C0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45134" y="74769"/>
            <a:ext cx="6363730" cy="6783231"/>
          </a:xfrm>
          <a:prstGeom prst="rect">
            <a:avLst/>
          </a:prstGeom>
          <a:noFill/>
          <a:ln>
            <a:noFill/>
          </a:ln>
        </p:spPr>
      </p:pic>
      <p:sp>
        <p:nvSpPr>
          <p:cNvPr id="5" name="Oval 4">
            <a:extLst>
              <a:ext uri="{FF2B5EF4-FFF2-40B4-BE49-F238E27FC236}">
                <a16:creationId xmlns:a16="http://schemas.microsoft.com/office/drawing/2014/main" id="{295F9E9E-8214-AA47-8C7C-0B9A4A0E6748}"/>
              </a:ext>
            </a:extLst>
          </p:cNvPr>
          <p:cNvSpPr/>
          <p:nvPr/>
        </p:nvSpPr>
        <p:spPr>
          <a:xfrm>
            <a:off x="3370994" y="1211607"/>
            <a:ext cx="969132" cy="23540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6" name="Oval 5">
            <a:extLst>
              <a:ext uri="{FF2B5EF4-FFF2-40B4-BE49-F238E27FC236}">
                <a16:creationId xmlns:a16="http://schemas.microsoft.com/office/drawing/2014/main" id="{1FE6EE3B-2A2C-DD20-32A1-412EDC81DA08}"/>
              </a:ext>
            </a:extLst>
          </p:cNvPr>
          <p:cNvSpPr/>
          <p:nvPr/>
        </p:nvSpPr>
        <p:spPr>
          <a:xfrm>
            <a:off x="3534285" y="2172902"/>
            <a:ext cx="1100936" cy="90392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7" name="Oval 6">
            <a:extLst>
              <a:ext uri="{FF2B5EF4-FFF2-40B4-BE49-F238E27FC236}">
                <a16:creationId xmlns:a16="http://schemas.microsoft.com/office/drawing/2014/main" id="{45B1CC2F-0EA2-FBC9-E5F3-55F0BE0D40D0}"/>
              </a:ext>
            </a:extLst>
          </p:cNvPr>
          <p:cNvSpPr/>
          <p:nvPr/>
        </p:nvSpPr>
        <p:spPr>
          <a:xfrm>
            <a:off x="3855560" y="3132124"/>
            <a:ext cx="1545779" cy="64904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8" name="Oval 7">
            <a:extLst>
              <a:ext uri="{FF2B5EF4-FFF2-40B4-BE49-F238E27FC236}">
                <a16:creationId xmlns:a16="http://schemas.microsoft.com/office/drawing/2014/main" id="{99B5420A-37CA-6E18-4E58-47DAC1379DA1}"/>
              </a:ext>
            </a:extLst>
          </p:cNvPr>
          <p:cNvSpPr/>
          <p:nvPr/>
        </p:nvSpPr>
        <p:spPr>
          <a:xfrm>
            <a:off x="3534285" y="4093891"/>
            <a:ext cx="969132" cy="23540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9" name="Oval 8">
            <a:extLst>
              <a:ext uri="{FF2B5EF4-FFF2-40B4-BE49-F238E27FC236}">
                <a16:creationId xmlns:a16="http://schemas.microsoft.com/office/drawing/2014/main" id="{D647E5D4-B852-F3E7-0E69-2EF964A46A45}"/>
              </a:ext>
            </a:extLst>
          </p:cNvPr>
          <p:cNvSpPr/>
          <p:nvPr/>
        </p:nvSpPr>
        <p:spPr>
          <a:xfrm>
            <a:off x="3727000" y="4680526"/>
            <a:ext cx="1545778" cy="494438"/>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 name="Oval 9">
            <a:extLst>
              <a:ext uri="{FF2B5EF4-FFF2-40B4-BE49-F238E27FC236}">
                <a16:creationId xmlns:a16="http://schemas.microsoft.com/office/drawing/2014/main" id="{4574FA57-80DB-633E-384E-DD0DF2FE15F4}"/>
              </a:ext>
            </a:extLst>
          </p:cNvPr>
          <p:cNvSpPr/>
          <p:nvPr/>
        </p:nvSpPr>
        <p:spPr>
          <a:xfrm>
            <a:off x="3530757" y="5781074"/>
            <a:ext cx="969132" cy="23540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Oval 10">
            <a:extLst>
              <a:ext uri="{FF2B5EF4-FFF2-40B4-BE49-F238E27FC236}">
                <a16:creationId xmlns:a16="http://schemas.microsoft.com/office/drawing/2014/main" id="{D33A4494-ECD4-A37F-1295-64CB478A6160}"/>
              </a:ext>
            </a:extLst>
          </p:cNvPr>
          <p:cNvSpPr/>
          <p:nvPr/>
        </p:nvSpPr>
        <p:spPr>
          <a:xfrm>
            <a:off x="3659317" y="6201833"/>
            <a:ext cx="969132" cy="23540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2" name="TextBox 11">
            <a:extLst>
              <a:ext uri="{FF2B5EF4-FFF2-40B4-BE49-F238E27FC236}">
                <a16:creationId xmlns:a16="http://schemas.microsoft.com/office/drawing/2014/main" id="{1456B623-9EC8-A6E7-5DAA-D7EAAE0E4A31}"/>
              </a:ext>
            </a:extLst>
          </p:cNvPr>
          <p:cNvSpPr txBox="1"/>
          <p:nvPr/>
        </p:nvSpPr>
        <p:spPr>
          <a:xfrm>
            <a:off x="6908863" y="2009132"/>
            <a:ext cx="1000595"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FF0000"/>
                </a:solidFill>
                <a:effectLst/>
                <a:uLnTx/>
                <a:uFillTx/>
                <a:latin typeface="Corbel" panose="020B0503020204020204"/>
                <a:ea typeface="+mn-ea"/>
                <a:cs typeface="+mn-cs"/>
              </a:rPr>
              <a:t>OR</a:t>
            </a:r>
            <a:r>
              <a:rPr kumimoji="0" lang="en-US" sz="1400" b="0" i="0" u="none" strike="noStrike" kern="1200" cap="none" spc="0" normalizeH="0" baseline="-25000" noProof="0" dirty="0" err="1">
                <a:ln>
                  <a:noFill/>
                </a:ln>
                <a:solidFill>
                  <a:srgbClr val="FF0000"/>
                </a:solidFill>
                <a:effectLst/>
                <a:uLnTx/>
                <a:uFillTx/>
                <a:latin typeface="Corbel" panose="020B0503020204020204"/>
                <a:ea typeface="+mn-ea"/>
                <a:cs typeface="+mn-cs"/>
              </a:rPr>
              <a:t>black</a:t>
            </a:r>
            <a:r>
              <a:rPr kumimoji="0" lang="en-US" sz="1400" b="0" i="0" u="none" strike="noStrike" kern="1200" cap="none" spc="0" normalizeH="0" baseline="0" noProof="0" dirty="0">
                <a:ln>
                  <a:noFill/>
                </a:ln>
                <a:solidFill>
                  <a:srgbClr val="FF0000"/>
                </a:solidFill>
                <a:effectLst/>
                <a:uLnTx/>
                <a:uFillTx/>
                <a:latin typeface="Corbel" panose="020B0503020204020204"/>
                <a:ea typeface="+mn-ea"/>
                <a:cs typeface="+mn-cs"/>
              </a:rPr>
              <a:t>=5.2</a:t>
            </a:r>
          </a:p>
        </p:txBody>
      </p:sp>
      <p:sp>
        <p:nvSpPr>
          <p:cNvPr id="13" name="TextBox 12">
            <a:extLst>
              <a:ext uri="{FF2B5EF4-FFF2-40B4-BE49-F238E27FC236}">
                <a16:creationId xmlns:a16="http://schemas.microsoft.com/office/drawing/2014/main" id="{40AA9603-E5B8-556B-7CC0-DB4E1B965AB6}"/>
              </a:ext>
            </a:extLst>
          </p:cNvPr>
          <p:cNvSpPr txBox="1"/>
          <p:nvPr/>
        </p:nvSpPr>
        <p:spPr>
          <a:xfrm>
            <a:off x="6908863" y="1085877"/>
            <a:ext cx="99257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FF0000"/>
                </a:solidFill>
                <a:effectLst/>
                <a:uLnTx/>
                <a:uFillTx/>
                <a:latin typeface="Corbel" panose="020B0503020204020204"/>
                <a:ea typeface="+mn-ea"/>
                <a:cs typeface="+mn-cs"/>
              </a:rPr>
              <a:t>OR</a:t>
            </a:r>
            <a:r>
              <a:rPr kumimoji="0" lang="en-US" sz="1400" b="0" i="0" u="none" strike="noStrike" kern="1200" cap="none" spc="0" normalizeH="0" baseline="-25000" noProof="0" dirty="0" err="1">
                <a:ln>
                  <a:noFill/>
                </a:ln>
                <a:solidFill>
                  <a:srgbClr val="FF0000"/>
                </a:solidFill>
                <a:effectLst/>
                <a:uLnTx/>
                <a:uFillTx/>
                <a:latin typeface="Corbel" panose="020B0503020204020204"/>
                <a:ea typeface="+mn-ea"/>
                <a:cs typeface="+mn-cs"/>
              </a:rPr>
              <a:t>male</a:t>
            </a:r>
            <a:r>
              <a:rPr kumimoji="0" lang="en-US" sz="1400" b="0" i="0" u="none" strike="noStrike" kern="1200" cap="none" spc="0" normalizeH="0" baseline="0" noProof="0" dirty="0">
                <a:ln>
                  <a:noFill/>
                </a:ln>
                <a:solidFill>
                  <a:srgbClr val="FF0000"/>
                </a:solidFill>
                <a:effectLst/>
                <a:uLnTx/>
                <a:uFillTx/>
                <a:latin typeface="Corbel" panose="020B0503020204020204"/>
                <a:ea typeface="+mn-ea"/>
                <a:cs typeface="+mn-cs"/>
              </a:rPr>
              <a:t>=2.9</a:t>
            </a:r>
          </a:p>
        </p:txBody>
      </p:sp>
      <p:sp>
        <p:nvSpPr>
          <p:cNvPr id="14" name="TextBox 13">
            <a:extLst>
              <a:ext uri="{FF2B5EF4-FFF2-40B4-BE49-F238E27FC236}">
                <a16:creationId xmlns:a16="http://schemas.microsoft.com/office/drawing/2014/main" id="{5B4A40E4-4AF7-923D-FBC5-ADB2E1DD0AAC}"/>
              </a:ext>
            </a:extLst>
          </p:cNvPr>
          <p:cNvSpPr txBox="1"/>
          <p:nvPr/>
        </p:nvSpPr>
        <p:spPr>
          <a:xfrm>
            <a:off x="6908863" y="2279865"/>
            <a:ext cx="1067921"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FF0000"/>
                </a:solidFill>
                <a:effectLst/>
                <a:uLnTx/>
                <a:uFillTx/>
                <a:latin typeface="Corbel" panose="020B0503020204020204"/>
                <a:ea typeface="+mn-ea"/>
                <a:cs typeface="+mn-cs"/>
              </a:rPr>
              <a:t>OR</a:t>
            </a:r>
            <a:r>
              <a:rPr kumimoji="0" lang="en-US" sz="1400" b="0" i="0" u="none" strike="noStrike" kern="1200" cap="none" spc="0" normalizeH="0" baseline="-25000" noProof="0" dirty="0" err="1">
                <a:ln>
                  <a:noFill/>
                </a:ln>
                <a:solidFill>
                  <a:srgbClr val="FF0000"/>
                </a:solidFill>
                <a:effectLst/>
                <a:uLnTx/>
                <a:uFillTx/>
                <a:latin typeface="Corbel" panose="020B0503020204020204"/>
                <a:ea typeface="+mn-ea"/>
                <a:cs typeface="+mn-cs"/>
              </a:rPr>
              <a:t>+races</a:t>
            </a:r>
            <a:r>
              <a:rPr kumimoji="0" lang="en-US" sz="1400" b="0" i="0" u="none" strike="noStrike" kern="1200" cap="none" spc="0" normalizeH="0" baseline="0" noProof="0" dirty="0">
                <a:ln>
                  <a:noFill/>
                </a:ln>
                <a:solidFill>
                  <a:srgbClr val="FF0000"/>
                </a:solidFill>
                <a:effectLst/>
                <a:uLnTx/>
                <a:uFillTx/>
                <a:latin typeface="Corbel" panose="020B0503020204020204"/>
                <a:ea typeface="+mn-ea"/>
                <a:cs typeface="+mn-cs"/>
              </a:rPr>
              <a:t>=2.9</a:t>
            </a:r>
          </a:p>
        </p:txBody>
      </p:sp>
      <p:sp>
        <p:nvSpPr>
          <p:cNvPr id="15" name="TextBox 14">
            <a:extLst>
              <a:ext uri="{FF2B5EF4-FFF2-40B4-BE49-F238E27FC236}">
                <a16:creationId xmlns:a16="http://schemas.microsoft.com/office/drawing/2014/main" id="{610A16DF-18F9-AF36-4802-A0F75F693772}"/>
              </a:ext>
            </a:extLst>
          </p:cNvPr>
          <p:cNvSpPr txBox="1"/>
          <p:nvPr/>
        </p:nvSpPr>
        <p:spPr>
          <a:xfrm>
            <a:off x="6908863" y="2540857"/>
            <a:ext cx="1196161"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FF0000"/>
                </a:solidFill>
                <a:effectLst/>
                <a:uLnTx/>
                <a:uFillTx/>
                <a:latin typeface="Corbel" panose="020B0503020204020204"/>
                <a:ea typeface="+mn-ea"/>
                <a:cs typeface="+mn-cs"/>
              </a:rPr>
              <a:t>Or</a:t>
            </a:r>
            <a:r>
              <a:rPr kumimoji="0" lang="en-US" sz="1400" b="0" i="0" u="none" strike="noStrike" kern="1200" cap="none" spc="0" normalizeH="0" baseline="-25000" noProof="0" dirty="0" err="1">
                <a:ln>
                  <a:noFill/>
                </a:ln>
                <a:solidFill>
                  <a:srgbClr val="FF0000"/>
                </a:solidFill>
                <a:effectLst/>
                <a:uLnTx/>
                <a:uFillTx/>
                <a:latin typeface="Corbel" panose="020B0503020204020204"/>
                <a:ea typeface="+mn-ea"/>
                <a:cs typeface="+mn-cs"/>
              </a:rPr>
              <a:t>other</a:t>
            </a:r>
            <a:r>
              <a:rPr kumimoji="0" lang="en-US" sz="1400" b="0" i="0" u="none" strike="noStrike" kern="1200" cap="none" spc="0" normalizeH="0" baseline="-25000" noProof="0" dirty="0">
                <a:ln>
                  <a:noFill/>
                </a:ln>
                <a:solidFill>
                  <a:srgbClr val="FF0000"/>
                </a:solidFill>
                <a:effectLst/>
                <a:uLnTx/>
                <a:uFillTx/>
                <a:latin typeface="Corbel" panose="020B0503020204020204"/>
                <a:ea typeface="+mn-ea"/>
                <a:cs typeface="+mn-cs"/>
              </a:rPr>
              <a:t> race</a:t>
            </a:r>
            <a:r>
              <a:rPr kumimoji="0" lang="en-US" sz="1400" b="0" i="0" u="none" strike="noStrike" kern="1200" cap="none" spc="0" normalizeH="0" baseline="0" noProof="0" dirty="0">
                <a:ln>
                  <a:noFill/>
                </a:ln>
                <a:solidFill>
                  <a:srgbClr val="FF0000"/>
                </a:solidFill>
                <a:effectLst/>
                <a:uLnTx/>
                <a:uFillTx/>
                <a:latin typeface="Corbel" panose="020B0503020204020204"/>
                <a:ea typeface="+mn-ea"/>
                <a:cs typeface="+mn-cs"/>
              </a:rPr>
              <a:t>=3.8</a:t>
            </a:r>
          </a:p>
        </p:txBody>
      </p:sp>
      <p:sp>
        <p:nvSpPr>
          <p:cNvPr id="16" name="TextBox 15">
            <a:extLst>
              <a:ext uri="{FF2B5EF4-FFF2-40B4-BE49-F238E27FC236}">
                <a16:creationId xmlns:a16="http://schemas.microsoft.com/office/drawing/2014/main" id="{A0EAC875-4D32-C07F-BC64-29D6689162C2}"/>
              </a:ext>
            </a:extLst>
          </p:cNvPr>
          <p:cNvSpPr txBox="1"/>
          <p:nvPr/>
        </p:nvSpPr>
        <p:spPr>
          <a:xfrm>
            <a:off x="6908863" y="2823585"/>
            <a:ext cx="1146468"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FF0000"/>
                </a:solidFill>
                <a:effectLst/>
                <a:uLnTx/>
                <a:uFillTx/>
                <a:latin typeface="Corbel" panose="020B0503020204020204"/>
                <a:ea typeface="+mn-ea"/>
                <a:cs typeface="+mn-cs"/>
              </a:rPr>
              <a:t>OR</a:t>
            </a:r>
            <a:r>
              <a:rPr kumimoji="0" lang="en-US" sz="1400" b="0" i="0" u="none" strike="noStrike" kern="1200" cap="none" spc="0" normalizeH="0" baseline="-25000" noProof="0" dirty="0" err="1">
                <a:ln>
                  <a:noFill/>
                </a:ln>
                <a:solidFill>
                  <a:srgbClr val="FF0000"/>
                </a:solidFill>
                <a:effectLst/>
                <a:uLnTx/>
                <a:uFillTx/>
                <a:latin typeface="Corbel" panose="020B0503020204020204"/>
                <a:ea typeface="+mn-ea"/>
                <a:cs typeface="+mn-cs"/>
              </a:rPr>
              <a:t>Hispanic</a:t>
            </a:r>
            <a:r>
              <a:rPr kumimoji="0" lang="en-US" sz="1400" b="0" i="0" u="none" strike="noStrike" kern="1200" cap="none" spc="0" normalizeH="0" baseline="0" noProof="0" dirty="0">
                <a:ln>
                  <a:noFill/>
                </a:ln>
                <a:solidFill>
                  <a:srgbClr val="FF0000"/>
                </a:solidFill>
                <a:effectLst/>
                <a:uLnTx/>
                <a:uFillTx/>
                <a:latin typeface="Corbel" panose="020B0503020204020204"/>
                <a:ea typeface="+mn-ea"/>
                <a:cs typeface="+mn-cs"/>
              </a:rPr>
              <a:t>=3.3</a:t>
            </a:r>
          </a:p>
        </p:txBody>
      </p:sp>
      <p:sp>
        <p:nvSpPr>
          <p:cNvPr id="17" name="TextBox 16">
            <a:extLst>
              <a:ext uri="{FF2B5EF4-FFF2-40B4-BE49-F238E27FC236}">
                <a16:creationId xmlns:a16="http://schemas.microsoft.com/office/drawing/2014/main" id="{34D53922-A175-D727-D349-E3DD422E27FA}"/>
              </a:ext>
            </a:extLst>
          </p:cNvPr>
          <p:cNvSpPr txBox="1"/>
          <p:nvPr/>
        </p:nvSpPr>
        <p:spPr>
          <a:xfrm>
            <a:off x="6908863" y="3142389"/>
            <a:ext cx="1162498"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Corbel" panose="020B0503020204020204"/>
                <a:ea typeface="+mn-ea"/>
                <a:cs typeface="+mn-cs"/>
              </a:rPr>
              <a:t>OR</a:t>
            </a:r>
            <a:r>
              <a:rPr kumimoji="0" lang="en-US" sz="1400" b="0" i="0" u="none" strike="noStrike" kern="1200" cap="none" spc="0" normalizeH="0" baseline="-25000" noProof="0" dirty="0">
                <a:ln>
                  <a:noFill/>
                </a:ln>
                <a:solidFill>
                  <a:srgbClr val="FF0000"/>
                </a:solidFill>
                <a:effectLst/>
                <a:uLnTx/>
                <a:uFillTx/>
                <a:latin typeface="Corbel" panose="020B0503020204020204"/>
                <a:ea typeface="+mn-ea"/>
                <a:cs typeface="+mn-cs"/>
              </a:rPr>
              <a:t>C grades</a:t>
            </a:r>
            <a:r>
              <a:rPr kumimoji="0" lang="en-US" sz="1400" b="0" i="0" u="none" strike="noStrike" kern="1200" cap="none" spc="0" normalizeH="0" baseline="0" noProof="0" dirty="0">
                <a:ln>
                  <a:noFill/>
                </a:ln>
                <a:solidFill>
                  <a:srgbClr val="FF0000"/>
                </a:solidFill>
                <a:effectLst/>
                <a:uLnTx/>
                <a:uFillTx/>
                <a:latin typeface="Corbel" panose="020B0503020204020204"/>
                <a:ea typeface="+mn-ea"/>
                <a:cs typeface="+mn-cs"/>
              </a:rPr>
              <a:t>=7.9</a:t>
            </a:r>
          </a:p>
        </p:txBody>
      </p:sp>
      <p:sp>
        <p:nvSpPr>
          <p:cNvPr id="18" name="TextBox 17">
            <a:extLst>
              <a:ext uri="{FF2B5EF4-FFF2-40B4-BE49-F238E27FC236}">
                <a16:creationId xmlns:a16="http://schemas.microsoft.com/office/drawing/2014/main" id="{2FBF5D69-4B53-688B-5E7E-5A2A6BD0A375}"/>
              </a:ext>
            </a:extLst>
          </p:cNvPr>
          <p:cNvSpPr txBox="1"/>
          <p:nvPr/>
        </p:nvSpPr>
        <p:spPr>
          <a:xfrm>
            <a:off x="6908863" y="3374654"/>
            <a:ext cx="1359346"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Corbel" panose="020B0503020204020204"/>
                <a:ea typeface="+mn-ea"/>
                <a:cs typeface="+mn-cs"/>
              </a:rPr>
              <a:t>OR</a:t>
            </a:r>
            <a:r>
              <a:rPr kumimoji="0" lang="en-US" sz="1400" b="0" i="0" u="none" strike="noStrike" kern="1200" cap="none" spc="0" normalizeH="0" baseline="-25000" noProof="0" dirty="0">
                <a:ln>
                  <a:noFill/>
                </a:ln>
                <a:solidFill>
                  <a:srgbClr val="FF0000"/>
                </a:solidFill>
                <a:effectLst/>
                <a:uLnTx/>
                <a:uFillTx/>
                <a:latin typeface="Corbel" panose="020B0503020204020204"/>
                <a:ea typeface="+mn-ea"/>
                <a:cs typeface="+mn-cs"/>
              </a:rPr>
              <a:t>D-F grades</a:t>
            </a:r>
            <a:r>
              <a:rPr kumimoji="0" lang="en-US" sz="1400" b="0" i="0" u="none" strike="noStrike" kern="1200" cap="none" spc="0" normalizeH="0" baseline="0" noProof="0" dirty="0">
                <a:ln>
                  <a:noFill/>
                </a:ln>
                <a:solidFill>
                  <a:srgbClr val="FF0000"/>
                </a:solidFill>
                <a:effectLst/>
                <a:uLnTx/>
                <a:uFillTx/>
                <a:latin typeface="Corbel" panose="020B0503020204020204"/>
                <a:ea typeface="+mn-ea"/>
                <a:cs typeface="+mn-cs"/>
              </a:rPr>
              <a:t>=20.7</a:t>
            </a:r>
          </a:p>
        </p:txBody>
      </p:sp>
      <p:sp>
        <p:nvSpPr>
          <p:cNvPr id="19" name="TextBox 18">
            <a:extLst>
              <a:ext uri="{FF2B5EF4-FFF2-40B4-BE49-F238E27FC236}">
                <a16:creationId xmlns:a16="http://schemas.microsoft.com/office/drawing/2014/main" id="{933EAC44-7600-55AE-155E-BFA79095449D}"/>
              </a:ext>
            </a:extLst>
          </p:cNvPr>
          <p:cNvSpPr txBox="1"/>
          <p:nvPr/>
        </p:nvSpPr>
        <p:spPr>
          <a:xfrm>
            <a:off x="6908863" y="3635594"/>
            <a:ext cx="1350050"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FF0000"/>
                </a:solidFill>
                <a:effectLst/>
                <a:uLnTx/>
                <a:uFillTx/>
                <a:latin typeface="Corbel" panose="020B0503020204020204"/>
                <a:ea typeface="+mn-ea"/>
                <a:cs typeface="+mn-cs"/>
              </a:rPr>
              <a:t>Or</a:t>
            </a:r>
            <a:r>
              <a:rPr kumimoji="0" lang="en-US" sz="1400" b="0" i="0" u="none" strike="noStrike" kern="1200" cap="none" spc="0" normalizeH="0" baseline="-25000" noProof="0" dirty="0" err="1">
                <a:ln>
                  <a:noFill/>
                </a:ln>
                <a:solidFill>
                  <a:srgbClr val="FF0000"/>
                </a:solidFill>
                <a:effectLst/>
                <a:uLnTx/>
                <a:uFillTx/>
                <a:latin typeface="Corbel" panose="020B0503020204020204"/>
                <a:ea typeface="+mn-ea"/>
                <a:cs typeface="+mn-cs"/>
              </a:rPr>
              <a:t>mixed</a:t>
            </a:r>
            <a:r>
              <a:rPr kumimoji="0" lang="en-US" sz="1400" b="0" i="0" u="none" strike="noStrike" kern="1200" cap="none" spc="0" normalizeH="0" baseline="-25000" noProof="0" dirty="0">
                <a:ln>
                  <a:noFill/>
                </a:ln>
                <a:solidFill>
                  <a:srgbClr val="FF0000"/>
                </a:solidFill>
                <a:effectLst/>
                <a:uLnTx/>
                <a:uFillTx/>
                <a:latin typeface="Corbel" panose="020B0503020204020204"/>
                <a:ea typeface="+mn-ea"/>
                <a:cs typeface="+mn-cs"/>
              </a:rPr>
              <a:t> grades</a:t>
            </a:r>
            <a:r>
              <a:rPr kumimoji="0" lang="en-US" sz="1400" b="0" i="0" u="none" strike="noStrike" kern="1200" cap="none" spc="0" normalizeH="0" baseline="0" noProof="0" dirty="0">
                <a:ln>
                  <a:noFill/>
                </a:ln>
                <a:solidFill>
                  <a:srgbClr val="FF0000"/>
                </a:solidFill>
                <a:effectLst/>
                <a:uLnTx/>
                <a:uFillTx/>
                <a:latin typeface="Corbel" panose="020B0503020204020204"/>
                <a:ea typeface="+mn-ea"/>
                <a:cs typeface="+mn-cs"/>
              </a:rPr>
              <a:t>=4.7</a:t>
            </a:r>
          </a:p>
        </p:txBody>
      </p:sp>
      <p:sp>
        <p:nvSpPr>
          <p:cNvPr id="20" name="TextBox 19">
            <a:extLst>
              <a:ext uri="{FF2B5EF4-FFF2-40B4-BE49-F238E27FC236}">
                <a16:creationId xmlns:a16="http://schemas.microsoft.com/office/drawing/2014/main" id="{7F144556-49D3-8FBB-F69F-CEA577AA7CD2}"/>
              </a:ext>
            </a:extLst>
          </p:cNvPr>
          <p:cNvSpPr txBox="1"/>
          <p:nvPr/>
        </p:nvSpPr>
        <p:spPr>
          <a:xfrm>
            <a:off x="6908863" y="4007638"/>
            <a:ext cx="910827"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Corbel" panose="020B0503020204020204"/>
                <a:ea typeface="+mn-ea"/>
                <a:cs typeface="+mn-cs"/>
              </a:rPr>
              <a:t>OR</a:t>
            </a:r>
            <a:r>
              <a:rPr kumimoji="0" lang="en-US" sz="1400" b="0" i="0" u="none" strike="noStrike" kern="1200" cap="none" spc="0" normalizeH="0" baseline="-25000" noProof="0" dirty="0">
                <a:ln>
                  <a:noFill/>
                </a:ln>
                <a:solidFill>
                  <a:srgbClr val="FF0000"/>
                </a:solidFill>
                <a:effectLst/>
                <a:uLnTx/>
                <a:uFillTx/>
                <a:latin typeface="Corbel" panose="020B0503020204020204"/>
                <a:ea typeface="+mn-ea"/>
                <a:cs typeface="+mn-cs"/>
              </a:rPr>
              <a:t>IEP</a:t>
            </a:r>
            <a:r>
              <a:rPr kumimoji="0" lang="en-US" sz="1400" b="0" i="0" u="none" strike="noStrike" kern="1200" cap="none" spc="0" normalizeH="0" baseline="0" noProof="0" dirty="0">
                <a:ln>
                  <a:noFill/>
                </a:ln>
                <a:solidFill>
                  <a:srgbClr val="FF0000"/>
                </a:solidFill>
                <a:effectLst/>
                <a:uLnTx/>
                <a:uFillTx/>
                <a:latin typeface="Corbel" panose="020B0503020204020204"/>
                <a:ea typeface="+mn-ea"/>
                <a:cs typeface="+mn-cs"/>
              </a:rPr>
              <a:t>=4.4</a:t>
            </a:r>
          </a:p>
        </p:txBody>
      </p:sp>
      <p:sp>
        <p:nvSpPr>
          <p:cNvPr id="21" name="TextBox 20">
            <a:extLst>
              <a:ext uri="{FF2B5EF4-FFF2-40B4-BE49-F238E27FC236}">
                <a16:creationId xmlns:a16="http://schemas.microsoft.com/office/drawing/2014/main" id="{45FB2D29-5F27-334F-F7DF-07124CA8AE31}"/>
              </a:ext>
            </a:extLst>
          </p:cNvPr>
          <p:cNvSpPr txBox="1"/>
          <p:nvPr/>
        </p:nvSpPr>
        <p:spPr>
          <a:xfrm>
            <a:off x="6908863" y="4555042"/>
            <a:ext cx="1616148"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Corbel" panose="020B0503020204020204"/>
                <a:ea typeface="+mn-ea"/>
                <a:cs typeface="+mn-cs"/>
              </a:rPr>
              <a:t>OR</a:t>
            </a:r>
            <a:r>
              <a:rPr kumimoji="0" lang="en-US" sz="1400" b="0" i="0" u="none" strike="noStrike" kern="1200" cap="none" spc="0" normalizeH="0" baseline="-25000" noProof="0" dirty="0">
                <a:ln>
                  <a:noFill/>
                </a:ln>
                <a:solidFill>
                  <a:srgbClr val="FF0000"/>
                </a:solidFill>
                <a:effectLst/>
                <a:uLnTx/>
                <a:uFillTx/>
                <a:latin typeface="Corbel" panose="020B0503020204020204"/>
                <a:ea typeface="+mn-ea"/>
                <a:cs typeface="+mn-cs"/>
              </a:rPr>
              <a:t>SU 2-3 days/week</a:t>
            </a:r>
            <a:r>
              <a:rPr kumimoji="0" lang="en-US" sz="1400" b="0" i="0" u="none" strike="noStrike" kern="1200" cap="none" spc="0" normalizeH="0" baseline="0" noProof="0" dirty="0">
                <a:ln>
                  <a:noFill/>
                </a:ln>
                <a:solidFill>
                  <a:srgbClr val="FF0000"/>
                </a:solidFill>
                <a:effectLst/>
                <a:uLnTx/>
                <a:uFillTx/>
                <a:latin typeface="Corbel" panose="020B0503020204020204"/>
                <a:ea typeface="+mn-ea"/>
                <a:cs typeface="+mn-cs"/>
              </a:rPr>
              <a:t>=6.5</a:t>
            </a:r>
          </a:p>
        </p:txBody>
      </p:sp>
      <p:sp>
        <p:nvSpPr>
          <p:cNvPr id="22" name="TextBox 21">
            <a:extLst>
              <a:ext uri="{FF2B5EF4-FFF2-40B4-BE49-F238E27FC236}">
                <a16:creationId xmlns:a16="http://schemas.microsoft.com/office/drawing/2014/main" id="{B100FF08-CEE8-024F-505A-8B5F08A6BDD9}"/>
              </a:ext>
            </a:extLst>
          </p:cNvPr>
          <p:cNvSpPr txBox="1"/>
          <p:nvPr/>
        </p:nvSpPr>
        <p:spPr>
          <a:xfrm>
            <a:off x="6908863" y="4865581"/>
            <a:ext cx="1382110"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Corbel" panose="020B0503020204020204"/>
                <a:ea typeface="+mn-ea"/>
                <a:cs typeface="+mn-cs"/>
              </a:rPr>
              <a:t>OR</a:t>
            </a:r>
            <a:r>
              <a:rPr kumimoji="0" lang="en-US" sz="1400" b="0" i="0" u="none" strike="noStrike" kern="1200" cap="none" spc="0" normalizeH="0" baseline="-25000" noProof="0" dirty="0">
                <a:ln>
                  <a:noFill/>
                </a:ln>
                <a:solidFill>
                  <a:srgbClr val="FF0000"/>
                </a:solidFill>
                <a:effectLst/>
                <a:uLnTx/>
                <a:uFillTx/>
                <a:latin typeface="Corbel" panose="020B0503020204020204"/>
                <a:ea typeface="+mn-ea"/>
                <a:cs typeface="+mn-cs"/>
              </a:rPr>
              <a:t>4-7 days/week</a:t>
            </a:r>
            <a:r>
              <a:rPr kumimoji="0" lang="en-US" sz="1400" b="0" i="0" u="none" strike="noStrike" kern="1200" cap="none" spc="0" normalizeH="0" baseline="0" noProof="0" dirty="0">
                <a:ln>
                  <a:noFill/>
                </a:ln>
                <a:solidFill>
                  <a:srgbClr val="FF0000"/>
                </a:solidFill>
                <a:effectLst/>
                <a:uLnTx/>
                <a:uFillTx/>
                <a:latin typeface="Corbel" panose="020B0503020204020204"/>
                <a:ea typeface="+mn-ea"/>
                <a:cs typeface="+mn-cs"/>
              </a:rPr>
              <a:t>=15</a:t>
            </a:r>
          </a:p>
        </p:txBody>
      </p:sp>
      <p:sp>
        <p:nvSpPr>
          <p:cNvPr id="23" name="TextBox 22">
            <a:extLst>
              <a:ext uri="{FF2B5EF4-FFF2-40B4-BE49-F238E27FC236}">
                <a16:creationId xmlns:a16="http://schemas.microsoft.com/office/drawing/2014/main" id="{9DA77D57-85FA-04A8-86F3-E6170EB37C76}"/>
              </a:ext>
            </a:extLst>
          </p:cNvPr>
          <p:cNvSpPr txBox="1"/>
          <p:nvPr/>
        </p:nvSpPr>
        <p:spPr>
          <a:xfrm>
            <a:off x="6908863" y="5682697"/>
            <a:ext cx="101341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Corbel" panose="020B0503020204020204"/>
                <a:ea typeface="+mn-ea"/>
                <a:cs typeface="+mn-cs"/>
              </a:rPr>
              <a:t>OR</a:t>
            </a:r>
            <a:r>
              <a:rPr kumimoji="0" lang="en-US" sz="1400" b="0" i="0" u="none" strike="noStrike" kern="1200" cap="none" spc="0" normalizeH="0" baseline="-25000" noProof="0" dirty="0">
                <a:ln>
                  <a:noFill/>
                </a:ln>
                <a:solidFill>
                  <a:srgbClr val="FF0000"/>
                </a:solidFill>
                <a:effectLst/>
                <a:uLnTx/>
                <a:uFillTx/>
                <a:latin typeface="Corbel" panose="020B0503020204020204"/>
                <a:ea typeface="+mn-ea"/>
                <a:cs typeface="+mn-cs"/>
              </a:rPr>
              <a:t>APSS</a:t>
            </a:r>
            <a:r>
              <a:rPr kumimoji="0" lang="en-US" sz="1400" b="0" i="0" u="none" strike="noStrike" kern="1200" cap="none" spc="0" normalizeH="0" baseline="0" noProof="0" dirty="0">
                <a:ln>
                  <a:noFill/>
                </a:ln>
                <a:solidFill>
                  <a:srgbClr val="FF0000"/>
                </a:solidFill>
                <a:effectLst/>
                <a:uLnTx/>
                <a:uFillTx/>
                <a:latin typeface="Corbel" panose="020B0503020204020204"/>
                <a:ea typeface="+mn-ea"/>
                <a:cs typeface="+mn-cs"/>
              </a:rPr>
              <a:t>=3.9</a:t>
            </a:r>
          </a:p>
        </p:txBody>
      </p:sp>
      <p:sp>
        <p:nvSpPr>
          <p:cNvPr id="24" name="TextBox 23">
            <a:extLst>
              <a:ext uri="{FF2B5EF4-FFF2-40B4-BE49-F238E27FC236}">
                <a16:creationId xmlns:a16="http://schemas.microsoft.com/office/drawing/2014/main" id="{CB51D5B8-7A80-DC25-BD75-5A4BC2E8914A}"/>
              </a:ext>
            </a:extLst>
          </p:cNvPr>
          <p:cNvSpPr txBox="1"/>
          <p:nvPr/>
        </p:nvSpPr>
        <p:spPr>
          <a:xfrm>
            <a:off x="6908863" y="6089150"/>
            <a:ext cx="1265090"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Corbel" panose="020B0503020204020204"/>
                <a:ea typeface="+mn-ea"/>
                <a:cs typeface="+mn-cs"/>
              </a:rPr>
              <a:t>OR</a:t>
            </a:r>
            <a:r>
              <a:rPr kumimoji="0" lang="en-US" sz="1400" b="0" i="0" u="none" strike="noStrike" kern="1200" cap="none" spc="0" normalizeH="0" baseline="-25000" noProof="0" dirty="0">
                <a:ln>
                  <a:noFill/>
                </a:ln>
                <a:solidFill>
                  <a:srgbClr val="FF0000"/>
                </a:solidFill>
                <a:effectLst/>
                <a:uLnTx/>
                <a:uFillTx/>
                <a:latin typeface="Corbel" panose="020B0503020204020204"/>
                <a:ea typeface="+mn-ea"/>
                <a:cs typeface="+mn-cs"/>
              </a:rPr>
              <a:t>SI attempt</a:t>
            </a:r>
            <a:r>
              <a:rPr kumimoji="0" lang="en-US" sz="1400" b="0" i="0" u="none" strike="noStrike" kern="1200" cap="none" spc="0" normalizeH="0" baseline="0" noProof="0" dirty="0">
                <a:ln>
                  <a:noFill/>
                </a:ln>
                <a:solidFill>
                  <a:srgbClr val="FF0000"/>
                </a:solidFill>
                <a:effectLst/>
                <a:uLnTx/>
                <a:uFillTx/>
                <a:latin typeface="Corbel" panose="020B0503020204020204"/>
                <a:ea typeface="+mn-ea"/>
                <a:cs typeface="+mn-cs"/>
              </a:rPr>
              <a:t>=5.2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heel(1)">
                                      <p:cBhvr>
                                        <p:cTn id="10" dur="2000"/>
                                        <p:tgtEl>
                                          <p:spTgt spid="6"/>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heel(1)">
                                      <p:cBhvr>
                                        <p:cTn id="13" dur="2000"/>
                                        <p:tgtEl>
                                          <p:spTgt spid="7"/>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heel(1)">
                                      <p:cBhvr>
                                        <p:cTn id="16" dur="2000"/>
                                        <p:tgtEl>
                                          <p:spTgt spid="8"/>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heel(1)">
                                      <p:cBhvr>
                                        <p:cTn id="19" dur="2000"/>
                                        <p:tgtEl>
                                          <p:spTgt spid="9"/>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heel(1)">
                                      <p:cBhvr>
                                        <p:cTn id="22" dur="2000"/>
                                        <p:tgtEl>
                                          <p:spTgt spid="10"/>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heel(1)">
                                      <p:cBhvr>
                                        <p:cTn id="25" dur="2000"/>
                                        <p:tgtEl>
                                          <p:spTgt spid="11"/>
                                        </p:tgtEl>
                                      </p:cBhvr>
                                    </p:animEffect>
                                  </p:childTnLst>
                                </p:cTn>
                              </p:par>
                              <p:par>
                                <p:cTn id="26" presetID="42"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1000" fill="hold"/>
                                        <p:tgtEl>
                                          <p:spTgt spid="1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000"/>
                                        <p:tgtEl>
                                          <p:spTgt spid="15"/>
                                        </p:tgtEl>
                                      </p:cBhvr>
                                    </p:animEffect>
                                    <p:anim calcmode="lin" valueType="num">
                                      <p:cBhvr>
                                        <p:cTn id="44" dur="1000" fill="hold"/>
                                        <p:tgtEl>
                                          <p:spTgt spid="15"/>
                                        </p:tgtEl>
                                        <p:attrNameLst>
                                          <p:attrName>ppt_x</p:attrName>
                                        </p:attrNameLst>
                                      </p:cBhvr>
                                      <p:tavLst>
                                        <p:tav tm="0">
                                          <p:val>
                                            <p:strVal val="#ppt_x"/>
                                          </p:val>
                                        </p:tav>
                                        <p:tav tm="100000">
                                          <p:val>
                                            <p:strVal val="#ppt_x"/>
                                          </p:val>
                                        </p:tav>
                                      </p:tavLst>
                                    </p:anim>
                                    <p:anim calcmode="lin" valueType="num">
                                      <p:cBhvr>
                                        <p:cTn id="45" dur="1000" fill="hold"/>
                                        <p:tgtEl>
                                          <p:spTgt spid="1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1000"/>
                                        <p:tgtEl>
                                          <p:spTgt spid="16"/>
                                        </p:tgtEl>
                                      </p:cBhvr>
                                    </p:animEffect>
                                    <p:anim calcmode="lin" valueType="num">
                                      <p:cBhvr>
                                        <p:cTn id="49" dur="1000" fill="hold"/>
                                        <p:tgtEl>
                                          <p:spTgt spid="16"/>
                                        </p:tgtEl>
                                        <p:attrNameLst>
                                          <p:attrName>ppt_x</p:attrName>
                                        </p:attrNameLst>
                                      </p:cBhvr>
                                      <p:tavLst>
                                        <p:tav tm="0">
                                          <p:val>
                                            <p:strVal val="#ppt_x"/>
                                          </p:val>
                                        </p:tav>
                                        <p:tav tm="100000">
                                          <p:val>
                                            <p:strVal val="#ppt_x"/>
                                          </p:val>
                                        </p:tav>
                                      </p:tavLst>
                                    </p:anim>
                                    <p:anim calcmode="lin" valueType="num">
                                      <p:cBhvr>
                                        <p:cTn id="50" dur="1000" fill="hold"/>
                                        <p:tgtEl>
                                          <p:spTgt spid="16"/>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1000"/>
                                        <p:tgtEl>
                                          <p:spTgt spid="17"/>
                                        </p:tgtEl>
                                      </p:cBhvr>
                                    </p:animEffect>
                                    <p:anim calcmode="lin" valueType="num">
                                      <p:cBhvr>
                                        <p:cTn id="54" dur="1000" fill="hold"/>
                                        <p:tgtEl>
                                          <p:spTgt spid="17"/>
                                        </p:tgtEl>
                                        <p:attrNameLst>
                                          <p:attrName>ppt_x</p:attrName>
                                        </p:attrNameLst>
                                      </p:cBhvr>
                                      <p:tavLst>
                                        <p:tav tm="0">
                                          <p:val>
                                            <p:strVal val="#ppt_x"/>
                                          </p:val>
                                        </p:tav>
                                        <p:tav tm="100000">
                                          <p:val>
                                            <p:strVal val="#ppt_x"/>
                                          </p:val>
                                        </p:tav>
                                      </p:tavLst>
                                    </p:anim>
                                    <p:anim calcmode="lin" valueType="num">
                                      <p:cBhvr>
                                        <p:cTn id="55" dur="1000" fill="hold"/>
                                        <p:tgtEl>
                                          <p:spTgt spid="17"/>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1000"/>
                                        <p:tgtEl>
                                          <p:spTgt spid="18"/>
                                        </p:tgtEl>
                                      </p:cBhvr>
                                    </p:animEffect>
                                    <p:anim calcmode="lin" valueType="num">
                                      <p:cBhvr>
                                        <p:cTn id="59" dur="1000" fill="hold"/>
                                        <p:tgtEl>
                                          <p:spTgt spid="18"/>
                                        </p:tgtEl>
                                        <p:attrNameLst>
                                          <p:attrName>ppt_x</p:attrName>
                                        </p:attrNameLst>
                                      </p:cBhvr>
                                      <p:tavLst>
                                        <p:tav tm="0">
                                          <p:val>
                                            <p:strVal val="#ppt_x"/>
                                          </p:val>
                                        </p:tav>
                                        <p:tav tm="100000">
                                          <p:val>
                                            <p:strVal val="#ppt_x"/>
                                          </p:val>
                                        </p:tav>
                                      </p:tavLst>
                                    </p:anim>
                                    <p:anim calcmode="lin" valueType="num">
                                      <p:cBhvr>
                                        <p:cTn id="60" dur="1000" fill="hold"/>
                                        <p:tgtEl>
                                          <p:spTgt spid="18"/>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1000"/>
                                        <p:tgtEl>
                                          <p:spTgt spid="19"/>
                                        </p:tgtEl>
                                      </p:cBhvr>
                                    </p:animEffect>
                                    <p:anim calcmode="lin" valueType="num">
                                      <p:cBhvr>
                                        <p:cTn id="64" dur="1000" fill="hold"/>
                                        <p:tgtEl>
                                          <p:spTgt spid="19"/>
                                        </p:tgtEl>
                                        <p:attrNameLst>
                                          <p:attrName>ppt_x</p:attrName>
                                        </p:attrNameLst>
                                      </p:cBhvr>
                                      <p:tavLst>
                                        <p:tav tm="0">
                                          <p:val>
                                            <p:strVal val="#ppt_x"/>
                                          </p:val>
                                        </p:tav>
                                        <p:tav tm="100000">
                                          <p:val>
                                            <p:strVal val="#ppt_x"/>
                                          </p:val>
                                        </p:tav>
                                      </p:tavLst>
                                    </p:anim>
                                    <p:anim calcmode="lin" valueType="num">
                                      <p:cBhvr>
                                        <p:cTn id="65" dur="1000" fill="hold"/>
                                        <p:tgtEl>
                                          <p:spTgt spid="19"/>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fade">
                                      <p:cBhvr>
                                        <p:cTn id="68" dur="1000"/>
                                        <p:tgtEl>
                                          <p:spTgt spid="20"/>
                                        </p:tgtEl>
                                      </p:cBhvr>
                                    </p:animEffect>
                                    <p:anim calcmode="lin" valueType="num">
                                      <p:cBhvr>
                                        <p:cTn id="69" dur="1000" fill="hold"/>
                                        <p:tgtEl>
                                          <p:spTgt spid="20"/>
                                        </p:tgtEl>
                                        <p:attrNameLst>
                                          <p:attrName>ppt_x</p:attrName>
                                        </p:attrNameLst>
                                      </p:cBhvr>
                                      <p:tavLst>
                                        <p:tav tm="0">
                                          <p:val>
                                            <p:strVal val="#ppt_x"/>
                                          </p:val>
                                        </p:tav>
                                        <p:tav tm="100000">
                                          <p:val>
                                            <p:strVal val="#ppt_x"/>
                                          </p:val>
                                        </p:tav>
                                      </p:tavLst>
                                    </p:anim>
                                    <p:anim calcmode="lin" valueType="num">
                                      <p:cBhvr>
                                        <p:cTn id="70" dur="1000" fill="hold"/>
                                        <p:tgtEl>
                                          <p:spTgt spid="20"/>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fade">
                                      <p:cBhvr>
                                        <p:cTn id="73" dur="1000"/>
                                        <p:tgtEl>
                                          <p:spTgt spid="21"/>
                                        </p:tgtEl>
                                      </p:cBhvr>
                                    </p:animEffect>
                                    <p:anim calcmode="lin" valueType="num">
                                      <p:cBhvr>
                                        <p:cTn id="74" dur="1000" fill="hold"/>
                                        <p:tgtEl>
                                          <p:spTgt spid="21"/>
                                        </p:tgtEl>
                                        <p:attrNameLst>
                                          <p:attrName>ppt_x</p:attrName>
                                        </p:attrNameLst>
                                      </p:cBhvr>
                                      <p:tavLst>
                                        <p:tav tm="0">
                                          <p:val>
                                            <p:strVal val="#ppt_x"/>
                                          </p:val>
                                        </p:tav>
                                        <p:tav tm="100000">
                                          <p:val>
                                            <p:strVal val="#ppt_x"/>
                                          </p:val>
                                        </p:tav>
                                      </p:tavLst>
                                    </p:anim>
                                    <p:anim calcmode="lin" valueType="num">
                                      <p:cBhvr>
                                        <p:cTn id="75" dur="1000" fill="hold"/>
                                        <p:tgtEl>
                                          <p:spTgt spid="21"/>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fade">
                                      <p:cBhvr>
                                        <p:cTn id="78" dur="1000"/>
                                        <p:tgtEl>
                                          <p:spTgt spid="22"/>
                                        </p:tgtEl>
                                      </p:cBhvr>
                                    </p:animEffect>
                                    <p:anim calcmode="lin" valueType="num">
                                      <p:cBhvr>
                                        <p:cTn id="79" dur="1000" fill="hold"/>
                                        <p:tgtEl>
                                          <p:spTgt spid="22"/>
                                        </p:tgtEl>
                                        <p:attrNameLst>
                                          <p:attrName>ppt_x</p:attrName>
                                        </p:attrNameLst>
                                      </p:cBhvr>
                                      <p:tavLst>
                                        <p:tav tm="0">
                                          <p:val>
                                            <p:strVal val="#ppt_x"/>
                                          </p:val>
                                        </p:tav>
                                        <p:tav tm="100000">
                                          <p:val>
                                            <p:strVal val="#ppt_x"/>
                                          </p:val>
                                        </p:tav>
                                      </p:tavLst>
                                    </p:anim>
                                    <p:anim calcmode="lin" valueType="num">
                                      <p:cBhvr>
                                        <p:cTn id="80" dur="1000" fill="hold"/>
                                        <p:tgtEl>
                                          <p:spTgt spid="22"/>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fade">
                                      <p:cBhvr>
                                        <p:cTn id="83" dur="1000"/>
                                        <p:tgtEl>
                                          <p:spTgt spid="23"/>
                                        </p:tgtEl>
                                      </p:cBhvr>
                                    </p:animEffect>
                                    <p:anim calcmode="lin" valueType="num">
                                      <p:cBhvr>
                                        <p:cTn id="84" dur="1000" fill="hold"/>
                                        <p:tgtEl>
                                          <p:spTgt spid="23"/>
                                        </p:tgtEl>
                                        <p:attrNameLst>
                                          <p:attrName>ppt_x</p:attrName>
                                        </p:attrNameLst>
                                      </p:cBhvr>
                                      <p:tavLst>
                                        <p:tav tm="0">
                                          <p:val>
                                            <p:strVal val="#ppt_x"/>
                                          </p:val>
                                        </p:tav>
                                        <p:tav tm="100000">
                                          <p:val>
                                            <p:strVal val="#ppt_x"/>
                                          </p:val>
                                        </p:tav>
                                      </p:tavLst>
                                    </p:anim>
                                    <p:anim calcmode="lin" valueType="num">
                                      <p:cBhvr>
                                        <p:cTn id="85" dur="1000" fill="hold"/>
                                        <p:tgtEl>
                                          <p:spTgt spid="23"/>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fade">
                                      <p:cBhvr>
                                        <p:cTn id="88" dur="1000"/>
                                        <p:tgtEl>
                                          <p:spTgt spid="24"/>
                                        </p:tgtEl>
                                      </p:cBhvr>
                                    </p:animEffect>
                                    <p:anim calcmode="lin" valueType="num">
                                      <p:cBhvr>
                                        <p:cTn id="89" dur="1000" fill="hold"/>
                                        <p:tgtEl>
                                          <p:spTgt spid="24"/>
                                        </p:tgtEl>
                                        <p:attrNameLst>
                                          <p:attrName>ppt_x</p:attrName>
                                        </p:attrNameLst>
                                      </p:cBhvr>
                                      <p:tavLst>
                                        <p:tav tm="0">
                                          <p:val>
                                            <p:strVal val="#ppt_x"/>
                                          </p:val>
                                        </p:tav>
                                        <p:tav tm="100000">
                                          <p:val>
                                            <p:strVal val="#ppt_x"/>
                                          </p:val>
                                        </p:tav>
                                      </p:tavLst>
                                    </p:anim>
                                    <p:anim calcmode="lin" valueType="num">
                                      <p:cBhvr>
                                        <p:cTn id="9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p:bldP spid="2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grpSp>
        <p:nvGrpSpPr>
          <p:cNvPr id="519" name="Google Shape;519;g3fba7be5028_0_2227"/>
          <p:cNvGrpSpPr/>
          <p:nvPr/>
        </p:nvGrpSpPr>
        <p:grpSpPr>
          <a:xfrm>
            <a:off x="3931568" y="1365550"/>
            <a:ext cx="3842093" cy="3756813"/>
            <a:chOff x="2589161" y="0"/>
            <a:chExt cx="7013679" cy="6858001"/>
          </a:xfrm>
        </p:grpSpPr>
        <p:pic>
          <p:nvPicPr>
            <p:cNvPr id="520" name="Google Shape;520;g3fba7be5028_0_2227" descr="A graph of numbers and percentages&#10;&#10;Description automatically generated with medium confidence"/>
            <p:cNvPicPr preferRelativeResize="0"/>
            <p:nvPr/>
          </p:nvPicPr>
          <p:blipFill rotWithShape="1">
            <a:blip r:embed="rId3">
              <a:alphaModFix/>
            </a:blip>
            <a:srcRect/>
            <a:stretch/>
          </p:blipFill>
          <p:spPr>
            <a:xfrm>
              <a:off x="2589161" y="0"/>
              <a:ext cx="7013679" cy="6858001"/>
            </a:xfrm>
            <a:prstGeom prst="rect">
              <a:avLst/>
            </a:prstGeom>
            <a:noFill/>
            <a:ln>
              <a:noFill/>
            </a:ln>
          </p:spPr>
        </p:pic>
        <p:sp>
          <p:nvSpPr>
            <p:cNvPr id="521" name="Google Shape;521;g3fba7be5028_0_2227"/>
            <p:cNvSpPr/>
            <p:nvPr/>
          </p:nvSpPr>
          <p:spPr>
            <a:xfrm>
              <a:off x="5348354" y="2303807"/>
              <a:ext cx="1077900" cy="490200"/>
            </a:xfrm>
            <a:prstGeom prst="ellipse">
              <a:avLst/>
            </a:prstGeom>
            <a:noFill/>
            <a:ln w="5900" cap="flat" cmpd="sng">
              <a:solidFill>
                <a:srgbClr val="FF0000"/>
              </a:solidFill>
              <a:prstDash val="solid"/>
              <a:round/>
              <a:headEnd type="none" w="sm" len="sm"/>
              <a:tailEnd type="none" w="sm" len="sm"/>
            </a:ln>
          </p:spPr>
          <p:txBody>
            <a:bodyPr spcFirstLastPara="1" wrap="square" lIns="50075" tIns="25025" rIns="50075" bIns="25025" anchor="ctr" anchorCtr="0">
              <a:noAutofit/>
            </a:bodyPr>
            <a:lstStyle/>
            <a:p>
              <a:pPr marL="0" marR="0" lvl="0" indent="0" algn="ctr" rtl="0">
                <a:lnSpc>
                  <a:spcPct val="100000"/>
                </a:lnSpc>
                <a:spcBef>
                  <a:spcPts val="0"/>
                </a:spcBef>
                <a:spcAft>
                  <a:spcPts val="0"/>
                </a:spcAft>
                <a:buClr>
                  <a:schemeClr val="lt1"/>
                </a:buClr>
                <a:buSzPts val="986"/>
                <a:buFont typeface="Corbel"/>
                <a:buNone/>
              </a:pPr>
              <a:endParaRPr sz="986" b="0" i="0" u="none" strike="noStrike" cap="none">
                <a:solidFill>
                  <a:srgbClr val="FFFFFF"/>
                </a:solidFill>
                <a:latin typeface="Corbel"/>
                <a:ea typeface="Corbel"/>
                <a:cs typeface="Corbel"/>
                <a:sym typeface="Corbel"/>
              </a:endParaRPr>
            </a:p>
          </p:txBody>
        </p:sp>
        <p:sp>
          <p:nvSpPr>
            <p:cNvPr id="522" name="Google Shape;522;g3fba7be5028_0_2227"/>
            <p:cNvSpPr/>
            <p:nvPr/>
          </p:nvSpPr>
          <p:spPr>
            <a:xfrm>
              <a:off x="5499100" y="3053107"/>
              <a:ext cx="597000" cy="375900"/>
            </a:xfrm>
            <a:prstGeom prst="ellipse">
              <a:avLst/>
            </a:prstGeom>
            <a:noFill/>
            <a:ln w="5900" cap="flat" cmpd="sng">
              <a:solidFill>
                <a:srgbClr val="FF0000"/>
              </a:solidFill>
              <a:prstDash val="solid"/>
              <a:round/>
              <a:headEnd type="none" w="sm" len="sm"/>
              <a:tailEnd type="none" w="sm" len="sm"/>
            </a:ln>
          </p:spPr>
          <p:txBody>
            <a:bodyPr spcFirstLastPara="1" wrap="square" lIns="50075" tIns="25025" rIns="50075" bIns="25025" anchor="ctr" anchorCtr="0">
              <a:noAutofit/>
            </a:bodyPr>
            <a:lstStyle/>
            <a:p>
              <a:pPr marL="0" marR="0" lvl="0" indent="0" algn="ctr" rtl="0">
                <a:lnSpc>
                  <a:spcPct val="100000"/>
                </a:lnSpc>
                <a:spcBef>
                  <a:spcPts val="0"/>
                </a:spcBef>
                <a:spcAft>
                  <a:spcPts val="0"/>
                </a:spcAft>
                <a:buClr>
                  <a:schemeClr val="lt1"/>
                </a:buClr>
                <a:buSzPts val="986"/>
                <a:buFont typeface="Corbel"/>
                <a:buNone/>
              </a:pPr>
              <a:endParaRPr sz="986" b="0" i="0" u="none" strike="noStrike" cap="none">
                <a:solidFill>
                  <a:srgbClr val="FFFFFF"/>
                </a:solidFill>
                <a:latin typeface="Corbel"/>
                <a:ea typeface="Corbel"/>
                <a:cs typeface="Corbel"/>
                <a:sym typeface="Corbel"/>
              </a:endParaRPr>
            </a:p>
          </p:txBody>
        </p:sp>
      </p:grpSp>
      <p:grpSp>
        <p:nvGrpSpPr>
          <p:cNvPr id="523" name="Google Shape;523;g3fba7be5028_0_2227"/>
          <p:cNvGrpSpPr/>
          <p:nvPr/>
        </p:nvGrpSpPr>
        <p:grpSpPr>
          <a:xfrm>
            <a:off x="8145326" y="1341550"/>
            <a:ext cx="3842089" cy="3846652"/>
            <a:chOff x="2671067" y="0"/>
            <a:chExt cx="6849864" cy="6857999"/>
          </a:xfrm>
        </p:grpSpPr>
        <p:pic>
          <p:nvPicPr>
            <p:cNvPr id="524" name="Google Shape;524;g3fba7be5028_0_2227" descr="A graph of a number of individuals&#10;&#10;Description automatically generated with medium confidence"/>
            <p:cNvPicPr preferRelativeResize="0"/>
            <p:nvPr/>
          </p:nvPicPr>
          <p:blipFill rotWithShape="1">
            <a:blip r:embed="rId4">
              <a:alphaModFix/>
            </a:blip>
            <a:srcRect/>
            <a:stretch/>
          </p:blipFill>
          <p:spPr>
            <a:xfrm>
              <a:off x="2671067" y="0"/>
              <a:ext cx="6849864" cy="6857999"/>
            </a:xfrm>
            <a:prstGeom prst="rect">
              <a:avLst/>
            </a:prstGeom>
            <a:noFill/>
            <a:ln>
              <a:noFill/>
            </a:ln>
          </p:spPr>
        </p:pic>
        <p:sp>
          <p:nvSpPr>
            <p:cNvPr id="525" name="Google Shape;525;g3fba7be5028_0_2227"/>
            <p:cNvSpPr/>
            <p:nvPr/>
          </p:nvSpPr>
          <p:spPr>
            <a:xfrm>
              <a:off x="5664044" y="2149178"/>
              <a:ext cx="1181400" cy="1165500"/>
            </a:xfrm>
            <a:prstGeom prst="ellipse">
              <a:avLst/>
            </a:prstGeom>
            <a:noFill/>
            <a:ln w="6025" cap="flat" cmpd="sng">
              <a:solidFill>
                <a:srgbClr val="FF0000"/>
              </a:solidFill>
              <a:prstDash val="solid"/>
              <a:round/>
              <a:headEnd type="none" w="sm" len="sm"/>
              <a:tailEnd type="none" w="sm" len="sm"/>
            </a:ln>
          </p:spPr>
          <p:txBody>
            <a:bodyPr spcFirstLastPara="1" wrap="square" lIns="51275" tIns="25625" rIns="51275" bIns="25625" anchor="ctr" anchorCtr="0">
              <a:noAutofit/>
            </a:bodyPr>
            <a:lstStyle/>
            <a:p>
              <a:pPr marL="0" marR="0" lvl="0" indent="0" algn="ctr" rtl="0">
                <a:lnSpc>
                  <a:spcPct val="100000"/>
                </a:lnSpc>
                <a:spcBef>
                  <a:spcPts val="0"/>
                </a:spcBef>
                <a:spcAft>
                  <a:spcPts val="0"/>
                </a:spcAft>
                <a:buClr>
                  <a:schemeClr val="lt1"/>
                </a:buClr>
                <a:buSzPts val="1010"/>
                <a:buFont typeface="Corbel"/>
                <a:buNone/>
              </a:pPr>
              <a:endParaRPr sz="1010" b="0" i="0" u="none" strike="noStrike" cap="none">
                <a:solidFill>
                  <a:srgbClr val="FFFFFF"/>
                </a:solidFill>
                <a:latin typeface="Corbel"/>
                <a:ea typeface="Corbel"/>
                <a:cs typeface="Corbel"/>
                <a:sym typeface="Corbel"/>
              </a:endParaRPr>
            </a:p>
          </p:txBody>
        </p:sp>
      </p:grpSp>
      <p:grpSp>
        <p:nvGrpSpPr>
          <p:cNvPr id="526" name="Google Shape;526;g3fba7be5028_0_2227"/>
          <p:cNvGrpSpPr/>
          <p:nvPr/>
        </p:nvGrpSpPr>
        <p:grpSpPr>
          <a:xfrm>
            <a:off x="118718" y="1341550"/>
            <a:ext cx="3644750" cy="3846653"/>
            <a:chOff x="2846400" y="0"/>
            <a:chExt cx="6499198" cy="6858002"/>
          </a:xfrm>
        </p:grpSpPr>
        <p:pic>
          <p:nvPicPr>
            <p:cNvPr id="527" name="Google Shape;527;g3fba7be5028_0_2227" descr="A graph of numbers and percentages&#10;&#10;Description automatically generated with medium confidence"/>
            <p:cNvPicPr preferRelativeResize="0"/>
            <p:nvPr/>
          </p:nvPicPr>
          <p:blipFill rotWithShape="1">
            <a:blip r:embed="rId5">
              <a:alphaModFix/>
            </a:blip>
            <a:srcRect/>
            <a:stretch/>
          </p:blipFill>
          <p:spPr>
            <a:xfrm>
              <a:off x="2846400" y="0"/>
              <a:ext cx="6499198" cy="6858002"/>
            </a:xfrm>
            <a:prstGeom prst="rect">
              <a:avLst/>
            </a:prstGeom>
            <a:noFill/>
            <a:ln>
              <a:noFill/>
            </a:ln>
          </p:spPr>
        </p:pic>
        <p:sp>
          <p:nvSpPr>
            <p:cNvPr id="528" name="Google Shape;528;g3fba7be5028_0_2227"/>
            <p:cNvSpPr/>
            <p:nvPr/>
          </p:nvSpPr>
          <p:spPr>
            <a:xfrm>
              <a:off x="5640954" y="2342035"/>
              <a:ext cx="1181400" cy="972600"/>
            </a:xfrm>
            <a:prstGeom prst="ellipse">
              <a:avLst/>
            </a:prstGeom>
            <a:noFill/>
            <a:ln w="6050" cap="flat" cmpd="sng">
              <a:solidFill>
                <a:srgbClr val="FF0000"/>
              </a:solidFill>
              <a:prstDash val="solid"/>
              <a:round/>
              <a:headEnd type="none" w="sm" len="sm"/>
              <a:tailEnd type="none" w="sm" len="sm"/>
            </a:ln>
          </p:spPr>
          <p:txBody>
            <a:bodyPr spcFirstLastPara="1" wrap="square" lIns="51275" tIns="25625" rIns="51275" bIns="25625" anchor="ctr" anchorCtr="0">
              <a:noAutofit/>
            </a:bodyPr>
            <a:lstStyle/>
            <a:p>
              <a:pPr marL="0" marR="0" lvl="0" indent="0" algn="ctr" rtl="0">
                <a:lnSpc>
                  <a:spcPct val="100000"/>
                </a:lnSpc>
                <a:spcBef>
                  <a:spcPts val="0"/>
                </a:spcBef>
                <a:spcAft>
                  <a:spcPts val="0"/>
                </a:spcAft>
                <a:buClr>
                  <a:schemeClr val="lt1"/>
                </a:buClr>
                <a:buSzPts val="1010"/>
                <a:buFont typeface="Corbel"/>
                <a:buNone/>
              </a:pPr>
              <a:endParaRPr sz="1010" b="0" i="0" u="none" strike="noStrike" cap="none">
                <a:solidFill>
                  <a:srgbClr val="FFFFFF"/>
                </a:solidFill>
                <a:latin typeface="Corbel"/>
                <a:ea typeface="Corbel"/>
                <a:cs typeface="Corbel"/>
                <a:sym typeface="Corbe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pic>
        <p:nvPicPr>
          <p:cNvPr id="533" name="Google Shape;533;g3fba7be5028_0_2795" descr="A graph of a number of patients with numbers&#10;&#10;Description automatically generated with medium confidence"/>
          <p:cNvPicPr preferRelativeResize="0"/>
          <p:nvPr/>
        </p:nvPicPr>
        <p:blipFill rotWithShape="1">
          <a:blip r:embed="rId3">
            <a:alphaModFix/>
          </a:blip>
          <a:srcRect l="488"/>
          <a:stretch/>
        </p:blipFill>
        <p:spPr>
          <a:xfrm>
            <a:off x="794804" y="793024"/>
            <a:ext cx="5246333" cy="5271952"/>
          </a:xfrm>
          <a:prstGeom prst="rect">
            <a:avLst/>
          </a:prstGeom>
          <a:noFill/>
          <a:ln>
            <a:noFill/>
          </a:ln>
        </p:spPr>
      </p:pic>
      <p:pic>
        <p:nvPicPr>
          <p:cNvPr id="534" name="Google Shape;534;g3fba7be5028_0_2795" descr="A graph of a number of patients with numbers&#10;&#10;Description automatically generated with medium confidence"/>
          <p:cNvPicPr preferRelativeResize="0"/>
          <p:nvPr/>
        </p:nvPicPr>
        <p:blipFill rotWithShape="1">
          <a:blip r:embed="rId4">
            <a:alphaModFix/>
          </a:blip>
          <a:srcRect l="488"/>
          <a:stretch/>
        </p:blipFill>
        <p:spPr>
          <a:xfrm>
            <a:off x="6150875" y="1363025"/>
            <a:ext cx="4679075" cy="470195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g3fba7be5028_0_2249"/>
          <p:cNvSpPr txBox="1"/>
          <p:nvPr/>
        </p:nvSpPr>
        <p:spPr>
          <a:xfrm>
            <a:off x="1452094" y="2989735"/>
            <a:ext cx="3261900" cy="4617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rgbClr val="000000"/>
              </a:buClr>
              <a:buSzPts val="2400"/>
              <a:buFont typeface="Calibri"/>
              <a:buChar char="•"/>
            </a:pPr>
            <a:r>
              <a:rPr lang="en-US" sz="2400" b="1" i="0" u="none" strike="noStrike" cap="none">
                <a:solidFill>
                  <a:srgbClr val="000000"/>
                </a:solidFill>
                <a:latin typeface="Calibri"/>
                <a:ea typeface="Calibri"/>
                <a:cs typeface="Calibri"/>
                <a:sym typeface="Calibri"/>
              </a:rPr>
              <a:t>297 school partners</a:t>
            </a:r>
            <a:endParaRPr b="1">
              <a:latin typeface="Calibri"/>
              <a:ea typeface="Calibri"/>
              <a:cs typeface="Calibri"/>
              <a:sym typeface="Calibri"/>
            </a:endParaRPr>
          </a:p>
          <a:p>
            <a:pPr marL="228600" marR="0" lvl="0" indent="-190500" algn="l" rtl="0">
              <a:lnSpc>
                <a:spcPct val="90000"/>
              </a:lnSpc>
              <a:spcBef>
                <a:spcPts val="1000"/>
              </a:spcBef>
              <a:spcAft>
                <a:spcPts val="0"/>
              </a:spcAft>
              <a:buClr>
                <a:schemeClr val="dk1"/>
              </a:buClr>
              <a:buSzPts val="600"/>
              <a:buFont typeface="Arial"/>
              <a:buNone/>
            </a:pPr>
            <a:endParaRPr sz="600" b="1" i="0" u="none" strike="noStrike" cap="none">
              <a:solidFill>
                <a:srgbClr val="000000"/>
              </a:solidFill>
              <a:latin typeface="Calibri"/>
              <a:ea typeface="Calibri"/>
              <a:cs typeface="Calibri"/>
              <a:sym typeface="Calibri"/>
            </a:endParaRPr>
          </a:p>
        </p:txBody>
      </p:sp>
      <p:sp>
        <p:nvSpPr>
          <p:cNvPr id="546" name="Google Shape;546;g3fba7be5028_0_2249"/>
          <p:cNvSpPr txBox="1"/>
          <p:nvPr/>
        </p:nvSpPr>
        <p:spPr>
          <a:xfrm>
            <a:off x="1452094" y="3889744"/>
            <a:ext cx="3261900" cy="8310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rgbClr val="000000"/>
              </a:buClr>
              <a:buSzPts val="2400"/>
              <a:buFont typeface="Calibri"/>
              <a:buChar char="•"/>
            </a:pPr>
            <a:r>
              <a:rPr lang="en-US" sz="2400" b="1" i="0" u="none" strike="noStrike" cap="none">
                <a:solidFill>
                  <a:srgbClr val="000000"/>
                </a:solidFill>
                <a:latin typeface="Calibri"/>
                <a:ea typeface="Calibri"/>
                <a:cs typeface="Calibri"/>
                <a:sym typeface="Calibri"/>
              </a:rPr>
              <a:t>&gt;50 iDECIDE facilitator trainings conducted</a:t>
            </a:r>
            <a:endParaRPr>
              <a:latin typeface="Calibri"/>
              <a:ea typeface="Calibri"/>
              <a:cs typeface="Calibri"/>
              <a:sym typeface="Calibri"/>
            </a:endParaRPr>
          </a:p>
          <a:p>
            <a:pPr marL="228600" marR="0" lvl="0" indent="-190500" algn="l" rtl="0">
              <a:lnSpc>
                <a:spcPct val="90000"/>
              </a:lnSpc>
              <a:spcBef>
                <a:spcPts val="1000"/>
              </a:spcBef>
              <a:spcAft>
                <a:spcPts val="0"/>
              </a:spcAft>
              <a:buClr>
                <a:schemeClr val="dk1"/>
              </a:buClr>
              <a:buSzPts val="600"/>
              <a:buFont typeface="Arial"/>
              <a:buNone/>
            </a:pPr>
            <a:endParaRPr sz="600" b="1" i="0" u="none" strike="noStrike" cap="none">
              <a:solidFill>
                <a:srgbClr val="000000"/>
              </a:solidFill>
              <a:latin typeface="Calibri"/>
              <a:ea typeface="Calibri"/>
              <a:cs typeface="Calibri"/>
              <a:sym typeface="Calibri"/>
            </a:endParaRPr>
          </a:p>
        </p:txBody>
      </p:sp>
      <p:sp>
        <p:nvSpPr>
          <p:cNvPr id="547" name="Google Shape;547;g3fba7be5028_0_2249"/>
          <p:cNvSpPr txBox="1"/>
          <p:nvPr/>
        </p:nvSpPr>
        <p:spPr>
          <a:xfrm>
            <a:off x="1452094" y="5162495"/>
            <a:ext cx="3261900" cy="4617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rgbClr val="000000"/>
              </a:buClr>
              <a:buSzPts val="2400"/>
              <a:buFont typeface="Calibri"/>
              <a:buChar char="•"/>
            </a:pPr>
            <a:r>
              <a:rPr lang="en-US" sz="2400" b="1" i="0" u="none" strike="noStrike" cap="none">
                <a:solidFill>
                  <a:srgbClr val="000000"/>
                </a:solidFill>
                <a:latin typeface="Calibri"/>
                <a:ea typeface="Calibri"/>
                <a:cs typeface="Calibri"/>
                <a:sym typeface="Calibri"/>
              </a:rPr>
              <a:t>1,500+ trained facilitators</a:t>
            </a:r>
            <a:endParaRPr>
              <a:latin typeface="Calibri"/>
              <a:ea typeface="Calibri"/>
              <a:cs typeface="Calibri"/>
              <a:sym typeface="Calibri"/>
            </a:endParaRPr>
          </a:p>
          <a:p>
            <a:pPr marL="228600" marR="0" lvl="0" indent="-190500" algn="l" rtl="0">
              <a:lnSpc>
                <a:spcPct val="90000"/>
              </a:lnSpc>
              <a:spcBef>
                <a:spcPts val="1000"/>
              </a:spcBef>
              <a:spcAft>
                <a:spcPts val="0"/>
              </a:spcAft>
              <a:buClr>
                <a:schemeClr val="dk1"/>
              </a:buClr>
              <a:buSzPts val="600"/>
              <a:buFont typeface="Arial"/>
              <a:buNone/>
            </a:pPr>
            <a:endParaRPr sz="600" b="1" i="0" u="none" strike="noStrike" cap="none">
              <a:solidFill>
                <a:srgbClr val="000000"/>
              </a:solidFill>
              <a:latin typeface="Calibri"/>
              <a:ea typeface="Calibri"/>
              <a:cs typeface="Calibri"/>
              <a:sym typeface="Calibri"/>
            </a:endParaRPr>
          </a:p>
        </p:txBody>
      </p:sp>
      <p:sp>
        <p:nvSpPr>
          <p:cNvPr id="548" name="Google Shape;548;g3fba7be5028_0_2249" descr="Customer review outline"/>
          <p:cNvSpPr/>
          <p:nvPr/>
        </p:nvSpPr>
        <p:spPr>
          <a:xfrm>
            <a:off x="329992" y="5118320"/>
            <a:ext cx="878700" cy="878700"/>
          </a:xfrm>
          <a:prstGeom prst="rect">
            <a:avLst/>
          </a:prstGeom>
          <a:noFill/>
          <a:ln>
            <a:noFill/>
          </a:ln>
        </p:spPr>
        <p:txBody>
          <a:bodyPr/>
          <a:lstStyle/>
          <a:p>
            <a:endParaRPr lang="en-US"/>
          </a:p>
        </p:txBody>
      </p:sp>
      <p:sp>
        <p:nvSpPr>
          <p:cNvPr id="549" name="Google Shape;549;g3fba7be5028_0_2249" descr="Teacher outline"/>
          <p:cNvSpPr/>
          <p:nvPr/>
        </p:nvSpPr>
        <p:spPr>
          <a:xfrm>
            <a:off x="310472" y="3889744"/>
            <a:ext cx="917700" cy="917700"/>
          </a:xfrm>
          <a:prstGeom prst="rect">
            <a:avLst/>
          </a:prstGeom>
          <a:noFill/>
          <a:ln>
            <a:noFill/>
          </a:ln>
        </p:spPr>
        <p:txBody>
          <a:bodyPr/>
          <a:lstStyle/>
          <a:p>
            <a:endParaRPr lang="en-US"/>
          </a:p>
        </p:txBody>
      </p:sp>
      <p:sp>
        <p:nvSpPr>
          <p:cNvPr id="550" name="Google Shape;550;g3fba7be5028_0_2249" descr="Schoolhouse outline"/>
          <p:cNvSpPr/>
          <p:nvPr/>
        </p:nvSpPr>
        <p:spPr>
          <a:xfrm>
            <a:off x="329992" y="2858568"/>
            <a:ext cx="878700" cy="878700"/>
          </a:xfrm>
          <a:prstGeom prst="rect">
            <a:avLst/>
          </a:prstGeom>
          <a:noFill/>
          <a:ln>
            <a:noFill/>
          </a:ln>
        </p:spPr>
        <p:txBody>
          <a:bodyPr/>
          <a:lstStyle/>
          <a:p>
            <a:endParaRPr lang="en-US"/>
          </a:p>
        </p:txBody>
      </p:sp>
      <p:pic>
        <p:nvPicPr>
          <p:cNvPr id="551" name="Google Shape;551;g3fba7be5028_0_2249" descr="A map with blue pins&#10;&#10;AI-generated content may be incorrect."/>
          <p:cNvPicPr preferRelativeResize="0"/>
          <p:nvPr/>
        </p:nvPicPr>
        <p:blipFill rotWithShape="1">
          <a:blip r:embed="rId3">
            <a:alphaModFix/>
          </a:blip>
          <a:srcRect/>
          <a:stretch/>
        </p:blipFill>
        <p:spPr>
          <a:xfrm>
            <a:off x="4667529" y="3029374"/>
            <a:ext cx="7194479" cy="2765593"/>
          </a:xfrm>
          <a:prstGeom prst="rect">
            <a:avLst/>
          </a:prstGeom>
          <a:noFill/>
          <a:ln>
            <a:noFill/>
          </a:ln>
        </p:spPr>
      </p:pic>
      <p:pic>
        <p:nvPicPr>
          <p:cNvPr id="552" name="Google Shape;552;g3fba7be5028_0_2249" descr="A blue and yellow graph with blue lines and dots&#10;&#10;AI-generated content may be incorrect."/>
          <p:cNvPicPr preferRelativeResize="0"/>
          <p:nvPr/>
        </p:nvPicPr>
        <p:blipFill rotWithShape="1">
          <a:blip r:embed="rId4">
            <a:alphaModFix/>
          </a:blip>
          <a:srcRect/>
          <a:stretch/>
        </p:blipFill>
        <p:spPr>
          <a:xfrm>
            <a:off x="8156114" y="1336473"/>
            <a:ext cx="3659476" cy="1522100"/>
          </a:xfrm>
          <a:prstGeom prst="rect">
            <a:avLst/>
          </a:prstGeom>
          <a:noFill/>
          <a:ln>
            <a:noFill/>
          </a:ln>
        </p:spPr>
      </p:pic>
      <p:pic>
        <p:nvPicPr>
          <p:cNvPr id="553" name="Google Shape;553;g3fba7be5028_0_2249" descr="A qr code with text&#10;&#10;AI-generated content may be incorrect."/>
          <p:cNvPicPr preferRelativeResize="0"/>
          <p:nvPr/>
        </p:nvPicPr>
        <p:blipFill rotWithShape="1">
          <a:blip r:embed="rId5">
            <a:alphaModFix/>
          </a:blip>
          <a:srcRect/>
          <a:stretch/>
        </p:blipFill>
        <p:spPr>
          <a:xfrm>
            <a:off x="329988" y="128557"/>
            <a:ext cx="1926291" cy="2572165"/>
          </a:xfrm>
          <a:prstGeom prst="rect">
            <a:avLst/>
          </a:prstGeom>
          <a:noFill/>
          <a:ln>
            <a:noFill/>
          </a:ln>
        </p:spPr>
      </p:pic>
      <p:pic>
        <p:nvPicPr>
          <p:cNvPr id="554" name="Google Shape;554;g3fba7be5028_0_2249" descr="A qr code on a white background&#10;&#10;AI-generated content may be incorrect."/>
          <p:cNvPicPr preferRelativeResize="0"/>
          <p:nvPr/>
        </p:nvPicPr>
        <p:blipFill rotWithShape="1">
          <a:blip r:embed="rId6">
            <a:alphaModFix/>
          </a:blip>
          <a:srcRect/>
          <a:stretch/>
        </p:blipFill>
        <p:spPr>
          <a:xfrm>
            <a:off x="2574735" y="136636"/>
            <a:ext cx="1920239" cy="2564083"/>
          </a:xfrm>
          <a:prstGeom prst="rect">
            <a:avLst/>
          </a:prstGeom>
          <a:noFill/>
          <a:ln>
            <a:noFill/>
          </a:ln>
        </p:spPr>
      </p:pic>
      <p:pic>
        <p:nvPicPr>
          <p:cNvPr id="555" name="Google Shape;555;g3fba7be5028_0_2249" descr="A qr code with text&#10;&#10;AI-generated content may be incorrect."/>
          <p:cNvPicPr preferRelativeResize="0"/>
          <p:nvPr/>
        </p:nvPicPr>
        <p:blipFill rotWithShape="1">
          <a:blip r:embed="rId7">
            <a:alphaModFix/>
          </a:blip>
          <a:srcRect/>
          <a:stretch/>
        </p:blipFill>
        <p:spPr>
          <a:xfrm>
            <a:off x="4813432" y="136636"/>
            <a:ext cx="1924269" cy="2569464"/>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g3fba7be5028_0_2763"/>
          <p:cNvSpPr/>
          <p:nvPr/>
        </p:nvSpPr>
        <p:spPr>
          <a:xfrm>
            <a:off x="0" y="1137625"/>
            <a:ext cx="12192000" cy="4806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Gill Sans"/>
              <a:buNone/>
            </a:pPr>
            <a:endParaRPr sz="1800" b="0" i="0" u="none" strike="noStrike" cap="none">
              <a:solidFill>
                <a:srgbClr val="FFFFFF"/>
              </a:solidFill>
              <a:latin typeface="Gill Sans"/>
              <a:ea typeface="Gill Sans"/>
              <a:cs typeface="Gill Sans"/>
              <a:sym typeface="Gill Sans"/>
            </a:endParaRPr>
          </a:p>
        </p:txBody>
      </p:sp>
      <p:sp>
        <p:nvSpPr>
          <p:cNvPr id="562" name="Google Shape;562;g3fba7be5028_0_2763"/>
          <p:cNvSpPr/>
          <p:nvPr/>
        </p:nvSpPr>
        <p:spPr>
          <a:xfrm>
            <a:off x="8042150" y="1921100"/>
            <a:ext cx="3703200" cy="2211000"/>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rgbClr val="FFFFFF"/>
              </a:solidFill>
              <a:latin typeface="Gill Sans"/>
              <a:ea typeface="Gill Sans"/>
              <a:cs typeface="Gill Sans"/>
              <a:sym typeface="Gill Sans"/>
            </a:endParaRPr>
          </a:p>
        </p:txBody>
      </p:sp>
      <p:sp>
        <p:nvSpPr>
          <p:cNvPr id="563" name="Google Shape;563;g3fba7be5028_0_2763"/>
          <p:cNvSpPr txBox="1">
            <a:spLocks noGrp="1"/>
          </p:cNvSpPr>
          <p:nvPr>
            <p:ph type="title" idx="4294967295"/>
          </p:nvPr>
        </p:nvSpPr>
        <p:spPr>
          <a:xfrm>
            <a:off x="8296275" y="1419225"/>
            <a:ext cx="3081600" cy="20859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rgbClr val="FFFFFF"/>
              </a:buClr>
              <a:buSzPts val="3600"/>
              <a:buFont typeface="Gill Sans"/>
              <a:buNone/>
            </a:pPr>
            <a:r>
              <a:rPr lang="en-US" sz="3600">
                <a:solidFill>
                  <a:srgbClr val="FFFFFF"/>
                </a:solidFill>
                <a:latin typeface="Calibri"/>
                <a:ea typeface="Calibri"/>
                <a:cs typeface="Calibri"/>
                <a:sym typeface="Calibri"/>
              </a:rPr>
              <a:t>PRELIMINARY FINDINGS</a:t>
            </a:r>
            <a:endParaRPr>
              <a:latin typeface="Calibri"/>
              <a:ea typeface="Calibri"/>
              <a:cs typeface="Calibri"/>
              <a:sym typeface="Calibri"/>
            </a:endParaRPr>
          </a:p>
        </p:txBody>
      </p:sp>
      <p:pic>
        <p:nvPicPr>
          <p:cNvPr id="564" name="Google Shape;564;g3fba7be5028_0_2763"/>
          <p:cNvPicPr preferRelativeResize="0"/>
          <p:nvPr/>
        </p:nvPicPr>
        <p:blipFill rotWithShape="1">
          <a:blip r:embed="rId3">
            <a:alphaModFix/>
          </a:blip>
          <a:srcRect/>
          <a:stretch/>
        </p:blipFill>
        <p:spPr>
          <a:xfrm>
            <a:off x="931166" y="1208531"/>
            <a:ext cx="6518700" cy="47352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pic>
        <p:nvPicPr>
          <p:cNvPr id="570" name="Google Shape;570;g3fba7be5028_0_2274" descr="Chart, treemap chart&#10;&#10;Description automatically generated"/>
          <p:cNvPicPr preferRelativeResize="0"/>
          <p:nvPr/>
        </p:nvPicPr>
        <p:blipFill rotWithShape="1">
          <a:blip r:embed="rId3">
            <a:alphaModFix/>
          </a:blip>
          <a:srcRect/>
          <a:stretch/>
        </p:blipFill>
        <p:spPr>
          <a:xfrm>
            <a:off x="1944941" y="1126681"/>
            <a:ext cx="7732040" cy="4925896"/>
          </a:xfrm>
          <a:prstGeom prst="rect">
            <a:avLst/>
          </a:prstGeom>
          <a:noFill/>
          <a:ln>
            <a:noFill/>
          </a:ln>
        </p:spPr>
      </p:pic>
      <p:sp>
        <p:nvSpPr>
          <p:cNvPr id="571" name="Google Shape;571;g3fba7be5028_0_2274"/>
          <p:cNvSpPr txBox="1"/>
          <p:nvPr/>
        </p:nvSpPr>
        <p:spPr>
          <a:xfrm>
            <a:off x="3880513" y="505190"/>
            <a:ext cx="6912900" cy="508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1">
                <a:solidFill>
                  <a:srgbClr val="383838"/>
                </a:solidFill>
                <a:latin typeface="Calibri"/>
                <a:ea typeface="Calibri"/>
                <a:cs typeface="Calibri"/>
                <a:sym typeface="Calibri"/>
              </a:rPr>
              <a:t>Student Intent to Quit</a:t>
            </a:r>
            <a:endParaRPr>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pic>
        <p:nvPicPr>
          <p:cNvPr id="576" name="Google Shape;576;g3fba7be5028_0_2280"/>
          <p:cNvPicPr preferRelativeResize="0"/>
          <p:nvPr/>
        </p:nvPicPr>
        <p:blipFill rotWithShape="1">
          <a:blip r:embed="rId3">
            <a:alphaModFix/>
          </a:blip>
          <a:srcRect/>
          <a:stretch/>
        </p:blipFill>
        <p:spPr>
          <a:xfrm>
            <a:off x="2156413" y="1382592"/>
            <a:ext cx="7879124" cy="4432000"/>
          </a:xfrm>
          <a:prstGeom prst="rect">
            <a:avLst/>
          </a:prstGeom>
          <a:noFill/>
          <a:ln>
            <a:noFill/>
          </a:ln>
        </p:spPr>
      </p:pic>
      <p:sp>
        <p:nvSpPr>
          <p:cNvPr id="577" name="Google Shape;577;g3fba7be5028_0_2280"/>
          <p:cNvSpPr txBox="1"/>
          <p:nvPr/>
        </p:nvSpPr>
        <p:spPr>
          <a:xfrm>
            <a:off x="3048578" y="3361592"/>
            <a:ext cx="9993900" cy="11598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262626"/>
              </a:buClr>
              <a:buSzPts val="3200"/>
              <a:buFont typeface="Gill Sans"/>
              <a:buNone/>
            </a:pPr>
            <a:r>
              <a:rPr lang="en-US" sz="3200" b="1" i="0" u="none" strike="noStrike" cap="none">
                <a:solidFill>
                  <a:srgbClr val="262626"/>
                </a:solidFill>
                <a:latin typeface="Calibri"/>
                <a:ea typeface="Calibri"/>
                <a:cs typeface="Calibri"/>
                <a:sym typeface="Calibri"/>
              </a:rPr>
              <a:t>617-643-6673</a:t>
            </a:r>
            <a:br>
              <a:rPr lang="en-US" sz="3200" b="1" i="0" u="none" strike="noStrike" cap="none">
                <a:solidFill>
                  <a:srgbClr val="262626"/>
                </a:solidFill>
                <a:latin typeface="Calibri"/>
                <a:ea typeface="Calibri"/>
                <a:cs typeface="Calibri"/>
                <a:sym typeface="Calibri"/>
              </a:rPr>
            </a:br>
            <a:br>
              <a:rPr lang="en-US" sz="3200" b="1" i="0" u="none" strike="noStrike" cap="none">
                <a:solidFill>
                  <a:srgbClr val="262626"/>
                </a:solidFill>
                <a:latin typeface="Calibri"/>
                <a:ea typeface="Calibri"/>
                <a:cs typeface="Calibri"/>
                <a:sym typeface="Calibri"/>
              </a:rPr>
            </a:br>
            <a:r>
              <a:rPr lang="en-US" sz="3200" b="1" i="0" u="sng" strike="noStrike" cap="none">
                <a:solidFill>
                  <a:srgbClr val="262626"/>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RSCHUSTER@MGH.HARVARD.EDU</a:t>
            </a:r>
            <a:br>
              <a:rPr lang="en-US" sz="3200" b="1" i="0" u="none" strike="noStrike" cap="none">
                <a:solidFill>
                  <a:srgbClr val="262626"/>
                </a:solidFill>
                <a:latin typeface="Calibri"/>
                <a:ea typeface="Calibri"/>
                <a:cs typeface="Calibri"/>
                <a:sym typeface="Calibri"/>
              </a:rPr>
            </a:br>
            <a:br>
              <a:rPr lang="en-US" sz="3200" b="1" i="0" u="none" strike="noStrike" cap="none">
                <a:solidFill>
                  <a:srgbClr val="262626"/>
                </a:solidFill>
                <a:latin typeface="Calibri"/>
                <a:ea typeface="Calibri"/>
                <a:cs typeface="Calibri"/>
                <a:sym typeface="Calibri"/>
              </a:rPr>
            </a:br>
            <a:br>
              <a:rPr lang="en-US" sz="3200" b="1" i="0" u="none" strike="noStrike" cap="none">
                <a:solidFill>
                  <a:srgbClr val="262626"/>
                </a:solidFill>
                <a:latin typeface="Calibri"/>
                <a:ea typeface="Calibri"/>
                <a:cs typeface="Calibri"/>
                <a:sym typeface="Calibri"/>
              </a:rPr>
            </a:br>
            <a:endParaRPr sz="3200" b="1" i="0" u="none" strike="noStrike" cap="none">
              <a:solidFill>
                <a:srgbClr val="262626"/>
              </a:solidFill>
              <a:latin typeface="Calibri"/>
              <a:ea typeface="Calibri"/>
              <a:cs typeface="Calibri"/>
              <a:sym typeface="Calibri"/>
            </a:endParaRPr>
          </a:p>
        </p:txBody>
      </p:sp>
      <p:pic>
        <p:nvPicPr>
          <p:cNvPr id="578" name="Google Shape;578;g3fba7be5028_0_2280"/>
          <p:cNvPicPr preferRelativeResize="0"/>
          <p:nvPr/>
        </p:nvPicPr>
        <p:blipFill rotWithShape="1">
          <a:blip r:embed="rId5">
            <a:alphaModFix/>
          </a:blip>
          <a:srcRect/>
          <a:stretch/>
        </p:blipFill>
        <p:spPr>
          <a:xfrm>
            <a:off x="2156413" y="3255692"/>
            <a:ext cx="685800" cy="685800"/>
          </a:xfrm>
          <a:prstGeom prst="rect">
            <a:avLst/>
          </a:prstGeom>
          <a:noFill/>
          <a:ln>
            <a:noFill/>
          </a:ln>
        </p:spPr>
      </p:pic>
      <p:pic>
        <p:nvPicPr>
          <p:cNvPr id="579" name="Google Shape;579;g3fba7be5028_0_2280"/>
          <p:cNvPicPr preferRelativeResize="0"/>
          <p:nvPr/>
        </p:nvPicPr>
        <p:blipFill rotWithShape="1">
          <a:blip r:embed="rId6">
            <a:alphaModFix/>
          </a:blip>
          <a:srcRect/>
          <a:stretch/>
        </p:blipFill>
        <p:spPr>
          <a:xfrm>
            <a:off x="2156413" y="4109574"/>
            <a:ext cx="685800" cy="685800"/>
          </a:xfrm>
          <a:prstGeom prst="rect">
            <a:avLst/>
          </a:prstGeom>
          <a:noFill/>
          <a:ln>
            <a:noFill/>
          </a:ln>
        </p:spPr>
      </p:pic>
      <p:sp>
        <p:nvSpPr>
          <p:cNvPr id="580" name="Google Shape;580;g3fba7be5028_0_2280"/>
          <p:cNvSpPr txBox="1"/>
          <p:nvPr/>
        </p:nvSpPr>
        <p:spPr>
          <a:xfrm>
            <a:off x="2156413" y="2492721"/>
            <a:ext cx="88173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Gill Sans"/>
              <a:buNone/>
            </a:pPr>
            <a:r>
              <a:rPr lang="en-US" sz="2700" b="1" i="0" u="none" strike="noStrike" cap="none">
                <a:solidFill>
                  <a:srgbClr val="000000"/>
                </a:solidFill>
                <a:latin typeface="Calibri"/>
                <a:ea typeface="Calibri"/>
                <a:cs typeface="Calibri"/>
                <a:sym typeface="Calibri"/>
              </a:rPr>
              <a:t>Please reach out with any questions or thoughts…</a:t>
            </a:r>
            <a:endParaRPr sz="1300" b="1">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2460</Words>
  <Application>Microsoft Macintosh PowerPoint</Application>
  <PresentationFormat>Widescreen</PresentationFormat>
  <Paragraphs>214</Paragraphs>
  <Slides>48</Slides>
  <Notes>48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48</vt:i4>
      </vt:variant>
    </vt:vector>
  </HeadingPairs>
  <TitlesOfParts>
    <vt:vector size="57" baseType="lpstr">
      <vt:lpstr>Bodoni</vt:lpstr>
      <vt:lpstr>Didact Gothic</vt:lpstr>
      <vt:lpstr>Gill Sans</vt:lpstr>
      <vt:lpstr>Times</vt:lpstr>
      <vt:lpstr>Calibri</vt:lpstr>
      <vt:lpstr>Arial</vt:lpstr>
      <vt:lpstr>Corbel</vt:lpstr>
      <vt:lpstr>Play</vt:lpstr>
      <vt:lpstr>office theme</vt:lpstr>
      <vt:lpstr>The Evolving Landscape of Adolescent Cannabis Use</vt:lpstr>
      <vt:lpstr>Disclosures</vt:lpstr>
      <vt:lpstr>Let me skip to the punchlines…</vt:lpstr>
      <vt:lpstr>Most teens do not use substances.  But many do. </vt:lpstr>
      <vt:lpstr>While overall rates of cannabis use have remained stable, the overall landscape of use has done a 180. </vt:lpstr>
      <vt:lpstr>There is a lot we don’t understand.  (And we need to be honest about that.)</vt:lpstr>
      <vt:lpstr>There are three things we know…. </vt:lpstr>
      <vt:lpstr>CHANGES IN PERCEPTIONS  OF HARM </vt:lpstr>
      <vt:lpstr>TRENDS IN ANNUAL AND PAST 30D PREVALENCE OF USE</vt:lpstr>
      <vt:lpstr>DIFFERENCES B Y LOCAL ACCESS</vt:lpstr>
      <vt:lpstr>PowerPoint Presentation</vt:lpstr>
      <vt:lpstr>DISPARITIES IN USE</vt:lpstr>
      <vt:lpstr>DISPARITIES IN USE</vt:lpstr>
      <vt:lpstr>DISPARITIES IN USE</vt:lpstr>
      <vt:lpstr>RISING POTENCIES</vt:lpstr>
      <vt:lpstr>PowerPoint Presentation</vt:lpstr>
      <vt:lpstr>Other vape devices</vt:lpstr>
      <vt:lpstr>PowerPoint Presentation</vt:lpstr>
      <vt:lpstr>PowerPoint Presentation</vt:lpstr>
      <vt:lpstr>&gt;200 PHYTOCANNABINOIDS IN THE CANNABIS PLANT</vt:lpstr>
      <vt:lpstr>BROAD DISTRIBUTION OF THC BINDING SITES</vt:lpstr>
      <vt:lpstr>PowerPoint Presentation</vt:lpstr>
      <vt:lpstr>ACUTE EFFECTS OF CANNABIS ARE WELL PROFILED</vt:lpstr>
      <vt:lpstr>ADDICTION LIABILITY</vt:lpstr>
      <vt:lpstr>PowerPoint Presentation</vt:lpstr>
      <vt:lpstr>PowerPoint Presentation</vt:lpstr>
      <vt:lpstr>Cannabis Use During Adolescence and  Academic Achievement</vt:lpstr>
      <vt:lpstr>PowerPoint Presentation</vt:lpstr>
      <vt:lpstr>NEUROCOGNITIVE RECOVERY  WITH CANNABIS ABSTINENCE</vt:lpstr>
      <vt:lpstr>GREATER VULNERABILITY WITH PSYCHIATRIC DIAGNOSES?</vt:lpstr>
      <vt:lpstr>PowerPoint Presentation</vt:lpstr>
      <vt:lpstr>SUBSTANCE USE AND PSYCHIATRIC CO-MORBIDITIES</vt:lpstr>
      <vt:lpstr>RATES OF COMORBIDITY GREATER THAN CHANCE</vt:lpstr>
      <vt:lpstr>Why high rates of co-occurrence?</vt:lpstr>
      <vt:lpstr>STUDY DESIGN</vt:lpstr>
      <vt:lpstr>What Happens with Abstinence?</vt:lpstr>
      <vt:lpstr>PowerPoint Presentation</vt:lpstr>
      <vt:lpstr>PowerPoint Presentation</vt:lpstr>
      <vt:lpstr>PowerPoint Presentation</vt:lpstr>
      <vt:lpstr>Alternatives to Punishment (Tier 2)</vt:lpstr>
      <vt:lpstr>Alternatives to Punishment (Tier 2)</vt:lpstr>
      <vt:lpstr>Characteristics of Students Suspended</vt:lpstr>
      <vt:lpstr>PowerPoint Presentation</vt:lpstr>
      <vt:lpstr>PowerPoint Presentation</vt:lpstr>
      <vt:lpstr>PowerPoint Presentation</vt:lpstr>
      <vt:lpstr>PRELIMINARY FINDINGS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Fowler, Alexandra D.</dc:creator>
  <cp:lastModifiedBy>Schuster, Randi M.,PhD</cp:lastModifiedBy>
  <cp:revision>1</cp:revision>
  <dcterms:created xsi:type="dcterms:W3CDTF">2025-04-30T13:02:40Z</dcterms:created>
  <dcterms:modified xsi:type="dcterms:W3CDTF">2026-09-29T21:41:17Z</dcterms:modified>
</cp:coreProperties>
</file>